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5" r:id="rId1"/>
  </p:sldMasterIdLst>
  <p:handoutMasterIdLst>
    <p:handoutMasterId r:id="rId4"/>
  </p:handoutMasterIdLst>
  <p:sldIdLst>
    <p:sldId id="258" r:id="rId2"/>
    <p:sldId id="265" r:id="rId3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9CC4"/>
    <a:srgbClr val="F68A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29"/>
    <p:restoredTop sz="96911"/>
  </p:normalViewPr>
  <p:slideViewPr>
    <p:cSldViewPr snapToGrid="0" snapToObjects="1">
      <p:cViewPr>
        <p:scale>
          <a:sx n="87" d="100"/>
          <a:sy n="87" d="100"/>
        </p:scale>
        <p:origin x="-798" y="-13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52" d="100"/>
          <a:sy n="52" d="100"/>
        </p:scale>
        <p:origin x="-2680" y="-6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A83276-3282-40AC-86D4-B3550E41F796}" type="datetimeFigureOut">
              <a:rPr lang="it-IT" smtClean="0"/>
              <a:t>10/05/2017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BA8A0C-CCED-4A67-A9F7-D505BD023822}" type="slidenum">
              <a:rPr lang="it-IT" smtClean="0"/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94772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0" hasCustomPrompt="1"/>
          </p:nvPr>
        </p:nvSpPr>
        <p:spPr>
          <a:xfrm>
            <a:off x="530583" y="560439"/>
            <a:ext cx="6754455" cy="41295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accent3">
                    <a:lumMod val="50000"/>
                  </a:schemeClr>
                </a:solidFill>
                <a:latin typeface="Gotham HTF Book" charset="0"/>
                <a:ea typeface="Gotham HTF Book" charset="0"/>
                <a:cs typeface="Gotham HTF Book" charset="0"/>
              </a:defRPr>
            </a:lvl1pPr>
          </a:lstStyle>
          <a:p>
            <a:pPr lvl="0"/>
            <a:r>
              <a:rPr lang="fr-CA"/>
              <a:t>TITLE</a:t>
            </a:r>
            <a:endParaRPr lang="en-US"/>
          </a:p>
        </p:txBody>
      </p:sp>
      <p:sp>
        <p:nvSpPr>
          <p:cNvPr id="10" name="Content Placeholder 8"/>
          <p:cNvSpPr>
            <a:spLocks noGrp="1"/>
          </p:cNvSpPr>
          <p:nvPr>
            <p:ph sz="quarter" idx="11" hasCustomPrompt="1"/>
          </p:nvPr>
        </p:nvSpPr>
        <p:spPr>
          <a:xfrm>
            <a:off x="530584" y="1076632"/>
            <a:ext cx="6754454" cy="41295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>
                <a:solidFill>
                  <a:srgbClr val="559CC4"/>
                </a:solidFill>
                <a:latin typeface="Gotham HTF Book" charset="0"/>
                <a:ea typeface="Gotham HTF Book" charset="0"/>
                <a:cs typeface="Gotham HTF Book" charset="0"/>
              </a:defRPr>
            </a:lvl1pPr>
          </a:lstStyle>
          <a:p>
            <a:pPr lvl="0"/>
            <a:r>
              <a:rPr lang="fr-CA"/>
              <a:t>SUBTITLE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2"/>
          </p:nvPr>
        </p:nvSpPr>
        <p:spPr>
          <a:xfrm>
            <a:off x="530225" y="1681163"/>
            <a:ext cx="6754813" cy="30829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3">
                    <a:lumMod val="50000"/>
                  </a:schemeClr>
                </a:solidFill>
                <a:latin typeface="Gotham HTF Book" charset="0"/>
                <a:ea typeface="Gotham HTF Book" charset="0"/>
                <a:cs typeface="Gotham HTF Book" charset="0"/>
              </a:defRPr>
            </a:lvl1pPr>
            <a:lvl2pPr>
              <a:defRPr>
                <a:solidFill>
                  <a:schemeClr val="accent3">
                    <a:lumMod val="50000"/>
                  </a:schemeClr>
                </a:solidFill>
                <a:latin typeface="Gotham HTF Book" charset="0"/>
                <a:ea typeface="Gotham HTF Book" charset="0"/>
                <a:cs typeface="Gotham HTF Book" charset="0"/>
              </a:defRPr>
            </a:lvl2pPr>
            <a:lvl3pPr>
              <a:defRPr>
                <a:solidFill>
                  <a:schemeClr val="accent3">
                    <a:lumMod val="50000"/>
                  </a:schemeClr>
                </a:solidFill>
                <a:latin typeface="Gotham HTF Book" charset="0"/>
                <a:ea typeface="Gotham HTF Book" charset="0"/>
                <a:cs typeface="Gotham HTF Book" charset="0"/>
              </a:defRPr>
            </a:lvl3pPr>
            <a:lvl4pPr>
              <a:defRPr>
                <a:solidFill>
                  <a:schemeClr val="accent3">
                    <a:lumMod val="50000"/>
                  </a:schemeClr>
                </a:solidFill>
                <a:latin typeface="Gotham HTF Book" charset="0"/>
                <a:ea typeface="Gotham HTF Book" charset="0"/>
                <a:cs typeface="Gotham HTF Book" charset="0"/>
              </a:defRPr>
            </a:lvl4pPr>
            <a:lvl5pPr>
              <a:defRPr>
                <a:solidFill>
                  <a:schemeClr val="accent3">
                    <a:lumMod val="50000"/>
                  </a:schemeClr>
                </a:solidFill>
                <a:latin typeface="Gotham HTF Book" charset="0"/>
                <a:ea typeface="Gotham HTF Book" charset="0"/>
                <a:cs typeface="Gotham HTF Book" charset="0"/>
              </a:defRPr>
            </a:lvl5pPr>
          </a:lstStyle>
          <a:p>
            <a:pPr lvl="0"/>
            <a:r>
              <a:rPr lang="fr-CA"/>
              <a:t>Click to edit Master text styles</a:t>
            </a:r>
          </a:p>
          <a:p>
            <a:pPr lvl="1"/>
            <a:r>
              <a:rPr lang="fr-CA"/>
              <a:t>Second level</a:t>
            </a:r>
          </a:p>
          <a:p>
            <a:pPr lvl="2"/>
            <a:r>
              <a:rPr lang="fr-CA"/>
              <a:t>Third level</a:t>
            </a:r>
          </a:p>
          <a:p>
            <a:pPr lvl="3"/>
            <a:r>
              <a:rPr lang="fr-CA"/>
              <a:t>Fourth level</a:t>
            </a:r>
          </a:p>
          <a:p>
            <a:pPr lvl="4"/>
            <a:r>
              <a:rPr lang="fr-CA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155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1342103"/>
            <a:ext cx="9144000" cy="3801397"/>
          </a:xfrm>
          <a:prstGeom prst="rect">
            <a:avLst/>
          </a:prstGeom>
          <a:solidFill>
            <a:srgbClr val="F68A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0501" y="464165"/>
            <a:ext cx="1135738" cy="494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716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0501" y="464165"/>
            <a:ext cx="1135738" cy="494481"/>
          </a:xfrm>
          <a:prstGeom prst="rect">
            <a:avLst/>
          </a:prstGeom>
        </p:spPr>
      </p:pic>
      <p:sp>
        <p:nvSpPr>
          <p:cNvPr id="5" name="TextBox 4"/>
          <p:cNvSpPr txBox="1"/>
          <p:nvPr userDrawn="1"/>
        </p:nvSpPr>
        <p:spPr>
          <a:xfrm>
            <a:off x="589935" y="2473360"/>
            <a:ext cx="568937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>
                <a:solidFill>
                  <a:schemeClr val="bg1"/>
                </a:solidFill>
                <a:latin typeface="Gotham HTF Book" charset="0"/>
                <a:ea typeface="Gotham HTF Book" charset="0"/>
                <a:cs typeface="Gotham HTF Book" charset="0"/>
              </a:rPr>
              <a:t>TRANSITION</a:t>
            </a:r>
            <a:r>
              <a:rPr lang="en-US" sz="4400" b="1" baseline="0">
                <a:solidFill>
                  <a:schemeClr val="bg1"/>
                </a:solidFill>
                <a:latin typeface="Gotham HTF Book" charset="0"/>
                <a:ea typeface="Gotham HTF Book" charset="0"/>
                <a:cs typeface="Gotham HTF Book" charset="0"/>
              </a:rPr>
              <a:t> SLIDE</a:t>
            </a:r>
            <a:endParaRPr lang="en-US" sz="4400" b="1">
              <a:solidFill>
                <a:schemeClr val="bg1"/>
              </a:solidFill>
              <a:latin typeface="Gotham HTF Book" charset="0"/>
              <a:ea typeface="Gotham HTF Book" charset="0"/>
              <a:cs typeface="Gotham HTF Book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02" b="16846"/>
          <a:stretch/>
        </p:blipFill>
        <p:spPr>
          <a:xfrm>
            <a:off x="0" y="1327353"/>
            <a:ext cx="9144000" cy="3834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07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000000">
            <a:off x="6490723" y="2232707"/>
            <a:ext cx="6102970" cy="661931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7335" y="170243"/>
            <a:ext cx="1135738" cy="494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227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98" r:id="rId2"/>
    <p:sldLayoutId id="214748370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113617" y="134897"/>
            <a:ext cx="6754455" cy="1353312"/>
          </a:xfrm>
        </p:spPr>
        <p:txBody>
          <a:bodyPr/>
          <a:lstStyle/>
          <a:p>
            <a:r>
              <a:rPr lang="en-US" sz="2000" dirty="0" smtClean="0"/>
              <a:t>IMS Working Group</a:t>
            </a:r>
            <a:r>
              <a:rPr lang="en-US" sz="2400" dirty="0" smtClean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119746" y="628623"/>
            <a:ext cx="8164283" cy="412955"/>
          </a:xfrm>
        </p:spPr>
        <p:txBody>
          <a:bodyPr/>
          <a:lstStyle/>
          <a:p>
            <a:r>
              <a:rPr lang="en-US" sz="2000" dirty="0" smtClean="0"/>
              <a:t>NNI </a:t>
            </a:r>
            <a:r>
              <a:rPr lang="en-US" sz="2000" dirty="0"/>
              <a:t>Definition, Service </a:t>
            </a:r>
            <a:r>
              <a:rPr lang="en-US" sz="2000" dirty="0" smtClean="0"/>
              <a:t>Interoperability, </a:t>
            </a:r>
            <a:r>
              <a:rPr lang="en-US" sz="2000" dirty="0"/>
              <a:t>Business Model Definition</a:t>
            </a:r>
            <a:r>
              <a:rPr lang="en-US" sz="2000" dirty="0" smtClean="0"/>
              <a:t>  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113617" y="1078845"/>
            <a:ext cx="8551412" cy="3895925"/>
          </a:xfrm>
        </p:spPr>
        <p:txBody>
          <a:bodyPr/>
          <a:lstStyle/>
          <a:p>
            <a:pPr>
              <a:buClr>
                <a:srgbClr val="F68A39"/>
              </a:buClr>
              <a:buFont typeface="Wingdings" panose="05000000000000000000" pitchFamily="2" charset="2"/>
              <a:buChar char="§"/>
            </a:pPr>
            <a:r>
              <a:rPr lang="en-US" sz="1600" dirty="0" smtClean="0"/>
              <a:t>IMS-Based </a:t>
            </a:r>
            <a:r>
              <a:rPr lang="en-US" sz="1600" dirty="0"/>
              <a:t>Services: Network – Network Interface </a:t>
            </a:r>
            <a:r>
              <a:rPr lang="en-US" sz="1600" dirty="0" smtClean="0"/>
              <a:t>Definition</a:t>
            </a:r>
            <a:endParaRPr lang="en-GB" sz="1600" dirty="0" smtClean="0"/>
          </a:p>
          <a:p>
            <a:pPr lvl="1">
              <a:buClr>
                <a:srgbClr val="F68A39"/>
              </a:buClr>
              <a:buFont typeface="Wingdings" panose="05000000000000000000" pitchFamily="2" charset="2"/>
              <a:buChar char="§"/>
            </a:pPr>
            <a:r>
              <a:rPr lang="en-GB" sz="1200" dirty="0" smtClean="0"/>
              <a:t>Transport </a:t>
            </a:r>
            <a:r>
              <a:rPr lang="en-GB" sz="1200" dirty="0"/>
              <a:t>layer </a:t>
            </a:r>
            <a:r>
              <a:rPr lang="en-GB" sz="1200" dirty="0" smtClean="0"/>
              <a:t>interfaces ; Signalling protocols</a:t>
            </a:r>
          </a:p>
          <a:p>
            <a:pPr lvl="1">
              <a:buClr>
                <a:srgbClr val="F68A39"/>
              </a:buClr>
              <a:buFont typeface="Wingdings" panose="05000000000000000000" pitchFamily="2" charset="2"/>
              <a:buChar char="§"/>
            </a:pPr>
            <a:r>
              <a:rPr lang="en-GB" sz="1200" dirty="0" smtClean="0"/>
              <a:t>Codecs (voice and video) - with engineering guidelines</a:t>
            </a:r>
          </a:p>
          <a:p>
            <a:pPr lvl="1">
              <a:buClr>
                <a:srgbClr val="F68A39"/>
              </a:buClr>
              <a:buFont typeface="Wingdings" panose="05000000000000000000" pitchFamily="2" charset="2"/>
              <a:buChar char="§"/>
            </a:pPr>
            <a:r>
              <a:rPr lang="en-GB" sz="1200" dirty="0" smtClean="0"/>
              <a:t>Security at transport layer</a:t>
            </a:r>
          </a:p>
          <a:p>
            <a:pPr lvl="1">
              <a:buClr>
                <a:srgbClr val="F68A39"/>
              </a:buClr>
              <a:buFont typeface="Wingdings" panose="05000000000000000000" pitchFamily="2" charset="2"/>
              <a:buChar char="§"/>
            </a:pPr>
            <a:r>
              <a:rPr lang="en-GB" sz="1200" dirty="0"/>
              <a:t>Alternatives for service configuration at NNI - “best implementation practices”</a:t>
            </a:r>
          </a:p>
          <a:p>
            <a:pPr lvl="1">
              <a:buClr>
                <a:srgbClr val="F68A39"/>
              </a:buClr>
              <a:buFont typeface="Wingdings" panose="05000000000000000000" pitchFamily="2" charset="2"/>
              <a:buChar char="§"/>
            </a:pPr>
            <a:r>
              <a:rPr lang="en-GB" sz="1200" dirty="0"/>
              <a:t>Interconnection F</a:t>
            </a:r>
            <a:r>
              <a:rPr lang="en-GB" sz="1200" dirty="0" smtClean="0"/>
              <a:t>orms </a:t>
            </a:r>
            <a:r>
              <a:rPr lang="en-GB" sz="1200" dirty="0"/>
              <a:t>for four </a:t>
            </a:r>
            <a:r>
              <a:rPr lang="en-GB" sz="1200" dirty="0" smtClean="0"/>
              <a:t>services : </a:t>
            </a:r>
            <a:r>
              <a:rPr lang="en-GB" sz="1200" dirty="0"/>
              <a:t>Voice over IP, Voice over IMS, </a:t>
            </a:r>
            <a:r>
              <a:rPr lang="en-GB" sz="1200" dirty="0" err="1"/>
              <a:t>ViLTE</a:t>
            </a:r>
            <a:r>
              <a:rPr lang="en-GB" sz="1200" dirty="0"/>
              <a:t> </a:t>
            </a:r>
            <a:r>
              <a:rPr lang="en-GB" sz="1200" dirty="0" smtClean="0"/>
              <a:t>, Diameter </a:t>
            </a:r>
            <a:r>
              <a:rPr lang="en-GB" sz="1200" dirty="0"/>
              <a:t>Signalling</a:t>
            </a:r>
            <a:endParaRPr lang="en-US" sz="1200" dirty="0"/>
          </a:p>
          <a:p>
            <a:pPr marL="228600" lvl="2">
              <a:spcBef>
                <a:spcPts val="1000"/>
              </a:spcBef>
              <a:buClr>
                <a:srgbClr val="F68A39"/>
              </a:buClr>
              <a:buFont typeface="Wingdings" panose="05000000000000000000" pitchFamily="2" charset="2"/>
              <a:buChar char="§"/>
            </a:pPr>
            <a:r>
              <a:rPr lang="en-US" sz="1600" dirty="0" smtClean="0"/>
              <a:t>IMS-Based Services: Service Interoperability</a:t>
            </a:r>
          </a:p>
          <a:p>
            <a:pPr lvl="1">
              <a:buClr>
                <a:srgbClr val="F68A39"/>
              </a:buClr>
              <a:buFont typeface="Wingdings" panose="05000000000000000000" pitchFamily="2" charset="2"/>
              <a:buChar char="§"/>
            </a:pPr>
            <a:r>
              <a:rPr lang="en-US" sz="1200" dirty="0" smtClean="0"/>
              <a:t>Basic </a:t>
            </a:r>
            <a:r>
              <a:rPr lang="en-US" sz="1200" dirty="0"/>
              <a:t>principles for call routing, </a:t>
            </a:r>
            <a:r>
              <a:rPr lang="en-US" sz="1200" dirty="0" err="1"/>
              <a:t>QoS</a:t>
            </a:r>
            <a:r>
              <a:rPr lang="en-US" sz="1200" dirty="0"/>
              <a:t> control and </a:t>
            </a:r>
            <a:r>
              <a:rPr lang="en-US" sz="1200" dirty="0" smtClean="0"/>
              <a:t>monitoring, network </a:t>
            </a:r>
            <a:r>
              <a:rPr lang="en-US" sz="1200" dirty="0"/>
              <a:t>security service at </a:t>
            </a:r>
            <a:r>
              <a:rPr lang="en-US" sz="1200" dirty="0" smtClean="0"/>
              <a:t>application layer</a:t>
            </a:r>
            <a:endParaRPr lang="it-IT" sz="1200" dirty="0"/>
          </a:p>
          <a:p>
            <a:pPr lvl="1">
              <a:buClr>
                <a:srgbClr val="F68A39"/>
              </a:buClr>
              <a:buFont typeface="Wingdings" panose="05000000000000000000" pitchFamily="2" charset="2"/>
              <a:buChar char="§"/>
            </a:pPr>
            <a:r>
              <a:rPr lang="en-US" sz="1200" dirty="0"/>
              <a:t>Analysis </a:t>
            </a:r>
            <a:r>
              <a:rPr lang="en-US" sz="1200" dirty="0" smtClean="0"/>
              <a:t>of five </a:t>
            </a:r>
            <a:r>
              <a:rPr lang="en-US" sz="1200" dirty="0"/>
              <a:t>major interworking scenarios: </a:t>
            </a:r>
            <a:r>
              <a:rPr lang="en-US" sz="1200" dirty="0" smtClean="0"/>
              <a:t>IMS to IMS (with and w/o fixed/mobile interworking), Legacy to IMS, IMS to VoIP, </a:t>
            </a:r>
            <a:r>
              <a:rPr lang="en-US" sz="1200" dirty="0" err="1" smtClean="0"/>
              <a:t>WebRTC</a:t>
            </a:r>
            <a:endParaRPr lang="en-US" sz="1200" dirty="0"/>
          </a:p>
          <a:p>
            <a:pPr lvl="1">
              <a:buClr>
                <a:srgbClr val="F68A39"/>
              </a:buClr>
              <a:buFont typeface="Wingdings" panose="05000000000000000000" pitchFamily="2" charset="2"/>
              <a:buChar char="§"/>
            </a:pPr>
            <a:r>
              <a:rPr lang="en-US" sz="1200" dirty="0" smtClean="0"/>
              <a:t>Roaming </a:t>
            </a:r>
            <a:r>
              <a:rPr lang="en-US" sz="1200" dirty="0"/>
              <a:t>scenario (LBO and S8HR</a:t>
            </a:r>
            <a:r>
              <a:rPr lang="en-US" sz="1200" dirty="0" smtClean="0"/>
              <a:t>) ; Features </a:t>
            </a:r>
            <a:r>
              <a:rPr lang="en-US" sz="1200" dirty="0"/>
              <a:t>and capabilities of the </a:t>
            </a:r>
            <a:r>
              <a:rPr lang="en-US" sz="1200" dirty="0" err="1"/>
              <a:t>hubbing</a:t>
            </a:r>
            <a:r>
              <a:rPr lang="en-US" sz="1200" dirty="0"/>
              <a:t> </a:t>
            </a:r>
            <a:r>
              <a:rPr lang="en-US" sz="1200" dirty="0" smtClean="0"/>
              <a:t>mode</a:t>
            </a:r>
            <a:endParaRPr lang="en-GB" sz="1600" dirty="0" smtClean="0"/>
          </a:p>
          <a:p>
            <a:pPr marL="228600" lvl="2">
              <a:spcBef>
                <a:spcPts val="1000"/>
              </a:spcBef>
              <a:buClr>
                <a:srgbClr val="F68A39"/>
              </a:buClr>
              <a:buFont typeface="Wingdings" panose="05000000000000000000" pitchFamily="2" charset="2"/>
              <a:buChar char="§"/>
            </a:pPr>
            <a:r>
              <a:rPr lang="en-US" sz="1600" dirty="0"/>
              <a:t>IMS Business Model Definition </a:t>
            </a:r>
          </a:p>
          <a:p>
            <a:pPr lvl="1">
              <a:buClr>
                <a:srgbClr val="F68A39"/>
              </a:buClr>
              <a:buFont typeface="Wingdings" panose="05000000000000000000" pitchFamily="2" charset="2"/>
              <a:buChar char="§"/>
            </a:pPr>
            <a:r>
              <a:rPr lang="en-US" sz="1200" dirty="0" smtClean="0"/>
              <a:t>Working closely with GSMA (Network 202, WSOLU, NG…)</a:t>
            </a:r>
          </a:p>
          <a:p>
            <a:pPr lvl="1">
              <a:buClr>
                <a:srgbClr val="F68A39"/>
              </a:buClr>
              <a:buFont typeface="Wingdings" panose="05000000000000000000" pitchFamily="2" charset="2"/>
              <a:buChar char="§"/>
            </a:pPr>
            <a:r>
              <a:rPr lang="en-GB" sz="1200" dirty="0" smtClean="0"/>
              <a:t>endorsed three </a:t>
            </a:r>
            <a:r>
              <a:rPr lang="en-GB" sz="1200" dirty="0"/>
              <a:t>layer architecture </a:t>
            </a:r>
            <a:r>
              <a:rPr lang="en-GB" sz="1200" dirty="0" smtClean="0"/>
              <a:t>(transport, signalling, service) </a:t>
            </a:r>
          </a:p>
          <a:p>
            <a:pPr lvl="1">
              <a:buClr>
                <a:srgbClr val="F68A39"/>
              </a:buClr>
              <a:buFont typeface="Wingdings" panose="05000000000000000000" pitchFamily="2" charset="2"/>
              <a:buChar char="§"/>
            </a:pPr>
            <a:r>
              <a:rPr lang="en-GB" sz="1200" dirty="0" smtClean="0"/>
              <a:t>proposed </a:t>
            </a:r>
            <a:r>
              <a:rPr lang="en-GB" sz="1200" dirty="0"/>
              <a:t>a charging unit scheme </a:t>
            </a:r>
            <a:endParaRPr lang="en-GB" sz="1200" dirty="0" smtClean="0"/>
          </a:p>
          <a:p>
            <a:pPr lvl="1">
              <a:buClr>
                <a:srgbClr val="F68A39"/>
              </a:buClr>
              <a:buFont typeface="Wingdings" panose="05000000000000000000" pitchFamily="2" charset="2"/>
              <a:buChar char="§"/>
            </a:pPr>
            <a:r>
              <a:rPr lang="en-US" sz="1200" dirty="0" smtClean="0"/>
              <a:t>proposed best practices to speed up NNI implementation</a:t>
            </a:r>
            <a:endParaRPr lang="en-GB" sz="1200" i="1" dirty="0" smtClean="0">
              <a:solidFill>
                <a:srgbClr val="F68A3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56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113617" y="80467"/>
            <a:ext cx="6754455" cy="1353312"/>
          </a:xfrm>
        </p:spPr>
        <p:txBody>
          <a:bodyPr/>
          <a:lstStyle/>
          <a:p>
            <a:r>
              <a:rPr lang="en-US" sz="2000" dirty="0"/>
              <a:t>IMS Working Group</a:t>
            </a:r>
            <a:r>
              <a:rPr lang="en-US" sz="2400" dirty="0"/>
              <a:t>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206998" y="1199692"/>
            <a:ext cx="8394319" cy="2904536"/>
          </a:xfrm>
        </p:spPr>
        <p:txBody>
          <a:bodyPr/>
          <a:lstStyle/>
          <a:p>
            <a:pPr marL="342900" indent="-342900">
              <a:buClr>
                <a:srgbClr val="F68A39"/>
              </a:buClr>
              <a:buFont typeface="+mj-lt"/>
              <a:buAutoNum type="arabicPeriod"/>
            </a:pPr>
            <a:r>
              <a:rPr lang="en-US" sz="1500" dirty="0">
                <a:solidFill>
                  <a:schemeClr val="tx1"/>
                </a:solidFill>
              </a:rPr>
              <a:t>In addition to </a:t>
            </a:r>
            <a:r>
              <a:rPr lang="en-US" sz="1500" dirty="0" err="1">
                <a:solidFill>
                  <a:schemeClr val="tx1"/>
                </a:solidFill>
              </a:rPr>
              <a:t>VoLTE</a:t>
            </a:r>
            <a:r>
              <a:rPr lang="en-US" sz="1500" dirty="0">
                <a:solidFill>
                  <a:schemeClr val="tx1"/>
                </a:solidFill>
              </a:rPr>
              <a:t>/</a:t>
            </a:r>
            <a:r>
              <a:rPr lang="en-US" sz="1500" dirty="0" err="1">
                <a:solidFill>
                  <a:schemeClr val="tx1"/>
                </a:solidFill>
              </a:rPr>
              <a:t>ViLTE</a:t>
            </a:r>
            <a:r>
              <a:rPr lang="en-US" sz="1500" dirty="0">
                <a:solidFill>
                  <a:schemeClr val="tx1"/>
                </a:solidFill>
              </a:rPr>
              <a:t>, RCS which service/app should rely on an IMS platform</a:t>
            </a:r>
            <a:r>
              <a:rPr lang="en-US" sz="1500" dirty="0" smtClean="0">
                <a:solidFill>
                  <a:schemeClr val="tx1"/>
                </a:solidFill>
              </a:rPr>
              <a:t>?</a:t>
            </a:r>
          </a:p>
          <a:p>
            <a:pPr marL="342900" lvl="0" indent="-342900">
              <a:buClr>
                <a:srgbClr val="F68A39"/>
              </a:buClr>
              <a:buFont typeface="+mj-lt"/>
              <a:buAutoNum type="arabicPeriod"/>
            </a:pPr>
            <a:r>
              <a:rPr lang="en-US" sz="1500" dirty="0" smtClean="0"/>
              <a:t>Which business model (and related charging units) should SP/Carriers adopt in IMS?</a:t>
            </a:r>
          </a:p>
          <a:p>
            <a:pPr marL="342900" lvl="0" indent="-342900">
              <a:buClr>
                <a:srgbClr val="F68A39"/>
              </a:buClr>
              <a:buFont typeface="+mj-lt"/>
              <a:buAutoNum type="arabicPeriod"/>
            </a:pPr>
            <a:r>
              <a:rPr lang="en-US" sz="1500" dirty="0" smtClean="0"/>
              <a:t>Is there any (basic) problem in </a:t>
            </a:r>
            <a:r>
              <a:rPr lang="en-US" sz="1500" dirty="0" err="1" smtClean="0"/>
              <a:t>VoLTE</a:t>
            </a:r>
            <a:r>
              <a:rPr lang="en-US" sz="1500" dirty="0" smtClean="0"/>
              <a:t> interoperability?</a:t>
            </a:r>
          </a:p>
          <a:p>
            <a:pPr marL="342900" lvl="0" indent="-342900">
              <a:buClr>
                <a:srgbClr val="F68A39"/>
              </a:buClr>
              <a:buFont typeface="+mj-lt"/>
              <a:buAutoNum type="arabicPeriod"/>
            </a:pPr>
            <a:r>
              <a:rPr lang="en-US" sz="1500" dirty="0" smtClean="0"/>
              <a:t>How to “discover” the profile (TDM / IP / IMS) of the called party and how to properly route the call? </a:t>
            </a:r>
          </a:p>
          <a:p>
            <a:pPr marL="342900" lvl="0" indent="-342900">
              <a:buClr>
                <a:srgbClr val="F68A39"/>
              </a:buClr>
              <a:buFont typeface="+mj-lt"/>
              <a:buAutoNum type="arabicPeriod"/>
            </a:pPr>
            <a:r>
              <a:rPr lang="en-US" sz="1500" dirty="0" smtClean="0"/>
              <a:t>Which roaming scheme has to be adopted (LBO vs. S8HR)?</a:t>
            </a:r>
          </a:p>
          <a:p>
            <a:pPr marL="342900" lvl="0" indent="-342900">
              <a:buClr>
                <a:srgbClr val="F68A39"/>
              </a:buClr>
              <a:buFont typeface="+mj-lt"/>
              <a:buAutoNum type="arabicPeriod"/>
            </a:pPr>
            <a:r>
              <a:rPr lang="en-US" sz="1500" dirty="0" smtClean="0"/>
              <a:t>How to reduce the implementation time of an IMS NNI?</a:t>
            </a:r>
          </a:p>
          <a:p>
            <a:pPr marL="342900" lvl="0" indent="-342900">
              <a:buClr>
                <a:srgbClr val="F68A39"/>
              </a:buClr>
              <a:buFont typeface="+mj-lt"/>
              <a:buAutoNum type="arabicPeriod"/>
            </a:pPr>
            <a:r>
              <a:rPr lang="en-US" sz="1500" dirty="0" smtClean="0"/>
              <a:t>What is the impact of NFV paradigm implementing an IMS platform?</a:t>
            </a:r>
          </a:p>
          <a:p>
            <a:pPr marL="342900" lvl="0" indent="-342900">
              <a:buClr>
                <a:srgbClr val="F68A39"/>
              </a:buClr>
              <a:buFont typeface="+mj-lt"/>
              <a:buAutoNum type="arabicPeriod"/>
            </a:pPr>
            <a:r>
              <a:rPr lang="en-US" sz="1500" dirty="0"/>
              <a:t>What is the impact </a:t>
            </a:r>
            <a:r>
              <a:rPr lang="en-US" sz="1500" dirty="0" smtClean="0"/>
              <a:t>on OSS/BSS?</a:t>
            </a:r>
          </a:p>
          <a:p>
            <a:pPr marL="342900" lvl="0" indent="-342900">
              <a:buClr>
                <a:srgbClr val="F68A39"/>
              </a:buClr>
              <a:buFont typeface="+mj-lt"/>
              <a:buAutoNum type="arabicPeriod"/>
            </a:pPr>
            <a:r>
              <a:rPr lang="en-US" sz="1500" dirty="0" smtClean="0"/>
              <a:t>…………………….</a:t>
            </a:r>
          </a:p>
        </p:txBody>
      </p:sp>
      <p:sp>
        <p:nvSpPr>
          <p:cNvPr id="8" name="Rettangolo 7"/>
          <p:cNvSpPr/>
          <p:nvPr/>
        </p:nvSpPr>
        <p:spPr>
          <a:xfrm>
            <a:off x="113616" y="4403523"/>
            <a:ext cx="693092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1400" b="1" dirty="0" smtClean="0">
                <a:solidFill>
                  <a:srgbClr val="559CC4"/>
                </a:solidFill>
                <a:latin typeface="Gotham HTF Book" charset="0"/>
                <a:ea typeface="Gotham HTF Book" charset="0"/>
                <a:cs typeface="Gotham HTF Book" charset="0"/>
              </a:rPr>
              <a:t>IMS Int. Services can be </a:t>
            </a:r>
            <a:r>
              <a:rPr lang="en-GB" sz="1400" b="1" smtClean="0">
                <a:solidFill>
                  <a:srgbClr val="559CC4"/>
                </a:solidFill>
                <a:latin typeface="Gotham HTF Book" charset="0"/>
                <a:ea typeface="Gotham HTF Book" charset="0"/>
                <a:cs typeface="Gotham HTF Book" charset="0"/>
              </a:rPr>
              <a:t>offered today, </a:t>
            </a:r>
            <a:r>
              <a:rPr lang="en-GB" sz="1400" b="1" dirty="0" smtClean="0">
                <a:solidFill>
                  <a:srgbClr val="559CC4"/>
                </a:solidFill>
                <a:latin typeface="Gotham HTF Book" charset="0"/>
                <a:ea typeface="Gotham HTF Book" charset="0"/>
                <a:cs typeface="Gotham HTF Book" charset="0"/>
              </a:rPr>
              <a:t>but a lot has to be done in order to achieve completeness and efficiency</a:t>
            </a:r>
            <a:endParaRPr lang="it-IT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19746" y="628623"/>
            <a:ext cx="8481571" cy="412955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1800" b="1" kern="1200">
                <a:solidFill>
                  <a:srgbClr val="559CC4"/>
                </a:solidFill>
                <a:latin typeface="Gotham HTF Book" charset="0"/>
                <a:ea typeface="Gotham HTF Book" charset="0"/>
                <a:cs typeface="Gotham HTF Book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Looking ahead : roundtable discussion on the </a:t>
            </a:r>
            <a:r>
              <a:rPr lang="en-US" sz="2000" dirty="0"/>
              <a:t>future of </a:t>
            </a:r>
            <a:r>
              <a:rPr lang="en-US" sz="2000" dirty="0" smtClean="0"/>
              <a:t>IMS</a:t>
            </a: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74955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362</TotalTime>
  <Words>320</Words>
  <Application>Microsoft Office PowerPoint</Application>
  <PresentationFormat>Affichage à l'écran (16:9)</PresentationFormat>
  <Paragraphs>29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Custom Design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MILLET Philippe SCE</cp:lastModifiedBy>
  <cp:revision>54</cp:revision>
  <dcterms:created xsi:type="dcterms:W3CDTF">2017-04-19T13:29:26Z</dcterms:created>
  <dcterms:modified xsi:type="dcterms:W3CDTF">2017-05-10T10:46:25Z</dcterms:modified>
</cp:coreProperties>
</file>