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  <p:sldMasterId id="2147483702" r:id="rId2"/>
  </p:sldMasterIdLst>
  <p:handoutMasterIdLst>
    <p:handoutMasterId r:id="rId5"/>
  </p:handoutMasterIdLst>
  <p:sldIdLst>
    <p:sldId id="258" r:id="rId3"/>
    <p:sldId id="265" r:id="rId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9CC4"/>
    <a:srgbClr val="F68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9"/>
    <p:restoredTop sz="96911"/>
  </p:normalViewPr>
  <p:slideViewPr>
    <p:cSldViewPr snapToGrid="0" snapToObjects="1">
      <p:cViewPr>
        <p:scale>
          <a:sx n="87" d="100"/>
          <a:sy n="87" d="100"/>
        </p:scale>
        <p:origin x="-264" y="-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2680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83276-3282-40AC-86D4-B3550E41F796}" type="datetimeFigureOut">
              <a:rPr lang="it-IT" smtClean="0"/>
              <a:t>10/05/2017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A8A0C-CCED-4A67-A9F7-D505BD023822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477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530583" y="560439"/>
            <a:ext cx="6754455" cy="4129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1pPr>
          </a:lstStyle>
          <a:p>
            <a:pPr lvl="0"/>
            <a:r>
              <a:rPr lang="fr-CA"/>
              <a:t>TITLE</a:t>
            </a:r>
            <a:endParaRPr lang="en-US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530584" y="1076632"/>
            <a:ext cx="6754454" cy="4129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559CC4"/>
                </a:solidFill>
                <a:latin typeface="Gotham HTF Book" charset="0"/>
                <a:ea typeface="Gotham HTF Book" charset="0"/>
                <a:cs typeface="Gotham HTF Book" charset="0"/>
              </a:defRPr>
            </a:lvl1pPr>
          </a:lstStyle>
          <a:p>
            <a:pPr lvl="0"/>
            <a:r>
              <a:rPr lang="fr-CA"/>
              <a:t>SUBTITLE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530225" y="1681163"/>
            <a:ext cx="6754813" cy="3082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5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5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342103"/>
            <a:ext cx="9144000" cy="3801397"/>
          </a:xfrm>
          <a:prstGeom prst="rect">
            <a:avLst/>
          </a:prstGeom>
          <a:solidFill>
            <a:srgbClr val="F68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501" y="464165"/>
            <a:ext cx="1135738" cy="49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1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501" y="464165"/>
            <a:ext cx="1135738" cy="494481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589935" y="2473360"/>
            <a:ext cx="56893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chemeClr val="bg1"/>
                </a:solidFill>
                <a:latin typeface="Gotham HTF Book" charset="0"/>
                <a:ea typeface="Gotham HTF Book" charset="0"/>
                <a:cs typeface="Gotham HTF Book" charset="0"/>
              </a:rPr>
              <a:t>TRANSITION</a:t>
            </a:r>
            <a:r>
              <a:rPr lang="en-US" sz="4400" b="1" baseline="0">
                <a:solidFill>
                  <a:schemeClr val="bg1"/>
                </a:solidFill>
                <a:latin typeface="Gotham HTF Book" charset="0"/>
                <a:ea typeface="Gotham HTF Book" charset="0"/>
                <a:cs typeface="Gotham HTF Book" charset="0"/>
              </a:rPr>
              <a:t> SLIDE</a:t>
            </a:r>
            <a:endParaRPr lang="en-US" sz="4400" b="1">
              <a:solidFill>
                <a:schemeClr val="bg1"/>
              </a:solidFill>
              <a:latin typeface="Gotham HTF Book" charset="0"/>
              <a:ea typeface="Gotham HTF Book" charset="0"/>
              <a:cs typeface="Gotham HTF Book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2" b="16846"/>
          <a:stretch/>
        </p:blipFill>
        <p:spPr>
          <a:xfrm>
            <a:off x="0" y="1327353"/>
            <a:ext cx="9144000" cy="383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530583" y="560439"/>
            <a:ext cx="6754455" cy="4129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1pPr>
          </a:lstStyle>
          <a:p>
            <a:pPr lvl="0"/>
            <a:r>
              <a:rPr lang="fr-CA"/>
              <a:t>TITLE</a:t>
            </a:r>
            <a:endParaRPr lang="en-US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530584" y="1076632"/>
            <a:ext cx="6754454" cy="4129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559CC4"/>
                </a:solidFill>
                <a:latin typeface="Gotham HTF Book" charset="0"/>
                <a:ea typeface="Gotham HTF Book" charset="0"/>
                <a:cs typeface="Gotham HTF Book" charset="0"/>
              </a:defRPr>
            </a:lvl1pPr>
          </a:lstStyle>
          <a:p>
            <a:pPr lvl="0"/>
            <a:r>
              <a:rPr lang="fr-CA"/>
              <a:t>SUBTITLE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530225" y="1681163"/>
            <a:ext cx="6754813" cy="30829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  <a:latin typeface="Gotham HTF Book" charset="0"/>
                <a:ea typeface="Gotham HTF Book" charset="0"/>
                <a:cs typeface="Gotham HTF Book" charset="0"/>
              </a:defRPr>
            </a:lvl5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4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342103"/>
            <a:ext cx="9144000" cy="3801397"/>
          </a:xfrm>
          <a:prstGeom prst="rect">
            <a:avLst/>
          </a:prstGeom>
          <a:solidFill>
            <a:srgbClr val="F68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501" y="464165"/>
            <a:ext cx="1135738" cy="49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501" y="464165"/>
            <a:ext cx="1135738" cy="494481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589935" y="2473360"/>
            <a:ext cx="56893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prstClr val="white"/>
                </a:solidFill>
                <a:latin typeface="Gotham HTF Book" charset="0"/>
                <a:ea typeface="Gotham HTF Book" charset="0"/>
                <a:cs typeface="Gotham HTF Book" charset="0"/>
              </a:rPr>
              <a:t>TRANSITION SLIDE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2" b="16846"/>
          <a:stretch/>
        </p:blipFill>
        <p:spPr>
          <a:xfrm>
            <a:off x="0" y="1327353"/>
            <a:ext cx="9144000" cy="383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3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0">
            <a:off x="6490723" y="2232707"/>
            <a:ext cx="6102970" cy="66193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335" y="170243"/>
            <a:ext cx="1135738" cy="49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2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0">
            <a:off x="6490723" y="2232707"/>
            <a:ext cx="6102970" cy="66193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501" y="464165"/>
            <a:ext cx="1135738" cy="49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8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13617" y="134897"/>
            <a:ext cx="6754455" cy="1353312"/>
          </a:xfrm>
        </p:spPr>
        <p:txBody>
          <a:bodyPr/>
          <a:lstStyle/>
          <a:p>
            <a:r>
              <a:rPr lang="en-US" sz="2000" dirty="0" err="1" smtClean="0"/>
              <a:t>IoT</a:t>
            </a:r>
            <a:r>
              <a:rPr lang="en-US" sz="2000" dirty="0" smtClean="0"/>
              <a:t> </a:t>
            </a:r>
            <a:r>
              <a:rPr lang="en-US" sz="2000" dirty="0" smtClean="0"/>
              <a:t>Working Group</a:t>
            </a:r>
            <a:r>
              <a:rPr lang="en-US" sz="2400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9746" y="628623"/>
            <a:ext cx="8164283" cy="412955"/>
          </a:xfrm>
        </p:spPr>
        <p:txBody>
          <a:bodyPr/>
          <a:lstStyle/>
          <a:p>
            <a:r>
              <a:rPr lang="en-US" sz="2000" dirty="0" err="1"/>
              <a:t>IoT</a:t>
            </a:r>
            <a:r>
              <a:rPr lang="en-US" sz="2000" dirty="0"/>
              <a:t> in the Carrier </a:t>
            </a:r>
            <a:r>
              <a:rPr lang="en-US" sz="2000" dirty="0" smtClean="0"/>
              <a:t>World : whitepaper published in May 2017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13617" y="1078845"/>
            <a:ext cx="8551412" cy="3895925"/>
          </a:xfrm>
        </p:spPr>
        <p:txBody>
          <a:bodyPr/>
          <a:lstStyle/>
          <a:p>
            <a:pPr marL="228600" lvl="1">
              <a:spcBef>
                <a:spcPts val="1000"/>
              </a:spcBef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How </a:t>
            </a:r>
            <a:r>
              <a:rPr lang="en-US" sz="1600" dirty="0" smtClean="0"/>
              <a:t>are Carriers contributing to the </a:t>
            </a:r>
            <a:r>
              <a:rPr lang="en-US" sz="1600" dirty="0" err="1"/>
              <a:t>IoT</a:t>
            </a:r>
            <a:r>
              <a:rPr lang="en-US" sz="1600" dirty="0"/>
              <a:t> ecosystem?</a:t>
            </a:r>
          </a:p>
          <a:p>
            <a:pPr lvl="1"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200" dirty="0"/>
              <a:t>Connectivity services : Public Internet, MPLS, Capacity, IPX </a:t>
            </a:r>
            <a:r>
              <a:rPr lang="en-US" sz="1200" dirty="0"/>
              <a:t>Transport</a:t>
            </a:r>
          </a:p>
          <a:p>
            <a:pPr lvl="1"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200" dirty="0"/>
              <a:t>Voice and SMS services</a:t>
            </a:r>
          </a:p>
          <a:p>
            <a:pPr lvl="1"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200" dirty="0"/>
              <a:t>Roaming </a:t>
            </a:r>
            <a:r>
              <a:rPr lang="en-US" sz="1200" dirty="0"/>
              <a:t>services : Managed </a:t>
            </a:r>
            <a:r>
              <a:rPr lang="en-US" sz="1200" dirty="0"/>
              <a:t>Roaming </a:t>
            </a:r>
            <a:r>
              <a:rPr lang="en-US" sz="1200" dirty="0"/>
              <a:t>service, Roaming </a:t>
            </a:r>
            <a:r>
              <a:rPr lang="en-US" sz="1200" dirty="0" smtClean="0"/>
              <a:t>Signaling </a:t>
            </a:r>
            <a:r>
              <a:rPr lang="en-US" sz="1200" dirty="0"/>
              <a:t>(SIGTRAN and LTE Diameter</a:t>
            </a:r>
            <a:r>
              <a:rPr lang="en-US" sz="1200" dirty="0"/>
              <a:t>), Data Roaming, Voice </a:t>
            </a:r>
            <a:r>
              <a:rPr lang="en-US" sz="1200" dirty="0"/>
              <a:t>and </a:t>
            </a:r>
            <a:r>
              <a:rPr lang="en-US" sz="1200" dirty="0"/>
              <a:t>SMS, Roaming </a:t>
            </a:r>
            <a:r>
              <a:rPr lang="en-US" sz="1200" dirty="0"/>
              <a:t>based on other type of connectivity (</a:t>
            </a:r>
            <a:r>
              <a:rPr lang="en-US" sz="1200" dirty="0" err="1"/>
              <a:t>WiFi</a:t>
            </a:r>
            <a:r>
              <a:rPr lang="en-US" sz="1200" dirty="0"/>
              <a:t>, LORA,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  <a:p>
            <a:pPr marL="228600" lvl="1">
              <a:spcBef>
                <a:spcPts val="1000"/>
              </a:spcBef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Are Carrier services adapted to </a:t>
            </a:r>
            <a:r>
              <a:rPr lang="en-US" sz="1600" dirty="0" err="1" smtClean="0"/>
              <a:t>IoT</a:t>
            </a:r>
            <a:r>
              <a:rPr lang="en-US" sz="1600" dirty="0" smtClean="0"/>
              <a:t> </a:t>
            </a:r>
            <a:r>
              <a:rPr lang="en-US" sz="1600" dirty="0"/>
              <a:t>ecosystem </a:t>
            </a:r>
            <a:r>
              <a:rPr lang="en-US" sz="1600" dirty="0" smtClean="0"/>
              <a:t>requirements ?</a:t>
            </a:r>
            <a:endParaRPr lang="en-US" altLang="en-US" sz="1600" dirty="0"/>
          </a:p>
          <a:p>
            <a:pPr lvl="1"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200" dirty="0" smtClean="0"/>
              <a:t>Signaling </a:t>
            </a:r>
            <a:r>
              <a:rPr lang="en-US" sz="1200" dirty="0"/>
              <a:t>Storm is affecting MNOs and also Carriers </a:t>
            </a:r>
            <a:endParaRPr lang="en-US" sz="1200" dirty="0" smtClean="0"/>
          </a:p>
          <a:p>
            <a:pPr lvl="1"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srgbClr val="A5A5A5">
                    <a:lumMod val="50000"/>
                  </a:srgbClr>
                </a:solidFill>
              </a:rPr>
              <a:t>SLAs are required between Carriers on those services where </a:t>
            </a:r>
            <a:r>
              <a:rPr lang="en-US" sz="1200" dirty="0" err="1">
                <a:solidFill>
                  <a:srgbClr val="A5A5A5">
                    <a:lumMod val="50000"/>
                  </a:srgbClr>
                </a:solidFill>
              </a:rPr>
              <a:t>IoT</a:t>
            </a:r>
            <a:r>
              <a:rPr lang="en-US" sz="1200" dirty="0">
                <a:solidFill>
                  <a:srgbClr val="A5A5A5">
                    <a:lumMod val="50000"/>
                  </a:srgbClr>
                </a:solidFill>
              </a:rPr>
              <a:t> traffic is</a:t>
            </a:r>
          </a:p>
          <a:p>
            <a:pPr lvl="1"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200" dirty="0" smtClean="0">
                <a:solidFill>
                  <a:srgbClr val="A5A5A5">
                    <a:lumMod val="50000"/>
                  </a:srgbClr>
                </a:solidFill>
              </a:rPr>
              <a:t>Real time </a:t>
            </a:r>
            <a:r>
              <a:rPr lang="en-US" sz="1200" dirty="0">
                <a:solidFill>
                  <a:srgbClr val="A5A5A5">
                    <a:lumMod val="50000"/>
                  </a:srgbClr>
                </a:solidFill>
              </a:rPr>
              <a:t>communications and redundancy is getting more importance in a growing </a:t>
            </a:r>
            <a:r>
              <a:rPr lang="en-US" sz="1200" dirty="0" err="1">
                <a:solidFill>
                  <a:srgbClr val="A5A5A5">
                    <a:lumMod val="50000"/>
                  </a:srgbClr>
                </a:solidFill>
              </a:rPr>
              <a:t>IoT</a:t>
            </a:r>
            <a:r>
              <a:rPr lang="en-US" sz="1200" dirty="0">
                <a:solidFill>
                  <a:srgbClr val="A5A5A5">
                    <a:lumMod val="50000"/>
                  </a:srgbClr>
                </a:solidFill>
              </a:rPr>
              <a:t> ecosystem </a:t>
            </a:r>
            <a:endParaRPr lang="en-US" sz="1200" dirty="0" smtClean="0">
              <a:solidFill>
                <a:srgbClr val="A5A5A5">
                  <a:lumMod val="50000"/>
                </a:srgbClr>
              </a:solidFill>
            </a:endParaRPr>
          </a:p>
          <a:p>
            <a:pPr lvl="1"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200" dirty="0" err="1">
                <a:solidFill>
                  <a:srgbClr val="A5A5A5">
                    <a:lumMod val="50000"/>
                  </a:srgbClr>
                </a:solidFill>
              </a:rPr>
              <a:t>IoT</a:t>
            </a:r>
            <a:r>
              <a:rPr lang="en-US" sz="1200" dirty="0">
                <a:solidFill>
                  <a:srgbClr val="A5A5A5">
                    <a:lumMod val="50000"/>
                  </a:srgbClr>
                </a:solidFill>
              </a:rPr>
              <a:t> coverage is limited in roaming scenario due the agreement and cost</a:t>
            </a:r>
          </a:p>
          <a:p>
            <a:pPr>
              <a:buClr>
                <a:srgbClr val="F68A39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Hot topics </a:t>
            </a:r>
            <a:r>
              <a:rPr lang="en-US" sz="1600" dirty="0" smtClean="0"/>
              <a:t>Carriers </a:t>
            </a:r>
            <a:r>
              <a:rPr lang="en-US" sz="1600" dirty="0"/>
              <a:t>can </a:t>
            </a:r>
            <a:r>
              <a:rPr lang="en-US" sz="1600" dirty="0" smtClean="0"/>
              <a:t>explore :</a:t>
            </a:r>
            <a:endParaRPr lang="en-GB" sz="1600" dirty="0" smtClean="0"/>
          </a:p>
          <a:p>
            <a:pPr lvl="1"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200" dirty="0"/>
              <a:t>Create specific </a:t>
            </a:r>
            <a:r>
              <a:rPr lang="en-US" sz="1200" dirty="0" err="1"/>
              <a:t>IoT</a:t>
            </a:r>
            <a:r>
              <a:rPr lang="en-US" sz="1200" dirty="0"/>
              <a:t> Transport service with </a:t>
            </a:r>
            <a:r>
              <a:rPr lang="en-US" sz="1200" dirty="0" err="1"/>
              <a:t>QoS</a:t>
            </a:r>
            <a:r>
              <a:rPr lang="en-US" sz="1200" dirty="0"/>
              <a:t> and SLAs (i.e. IPX Transport for </a:t>
            </a:r>
            <a:r>
              <a:rPr lang="en-US" sz="1200" dirty="0" err="1"/>
              <a:t>IoT</a:t>
            </a:r>
            <a:r>
              <a:rPr lang="en-US" sz="1200" dirty="0"/>
              <a:t>)</a:t>
            </a:r>
          </a:p>
          <a:p>
            <a:pPr lvl="1"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200" dirty="0" smtClean="0"/>
              <a:t>Hosting </a:t>
            </a:r>
            <a:r>
              <a:rPr lang="en-US" sz="1200" dirty="0"/>
              <a:t>services based on Data Centers</a:t>
            </a:r>
          </a:p>
          <a:p>
            <a:pPr lvl="1"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200" dirty="0" smtClean="0"/>
              <a:t>One-stop </a:t>
            </a:r>
            <a:r>
              <a:rPr lang="en-US" sz="1200" dirty="0"/>
              <a:t>to get connectivity worldwide, providing local connectivity thru SIMs or MVNOs</a:t>
            </a:r>
          </a:p>
          <a:p>
            <a:pPr lvl="1"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200" dirty="0" smtClean="0"/>
              <a:t>Collect </a:t>
            </a:r>
            <a:r>
              <a:rPr lang="en-US" sz="1200" dirty="0"/>
              <a:t>and analyze all </a:t>
            </a:r>
            <a:r>
              <a:rPr lang="en-US" sz="1200" dirty="0" err="1" smtClean="0"/>
              <a:t>IoT</a:t>
            </a:r>
            <a:r>
              <a:rPr lang="en-US" sz="1200" dirty="0" smtClean="0"/>
              <a:t> </a:t>
            </a:r>
            <a:r>
              <a:rPr lang="en-US" sz="1200" dirty="0"/>
              <a:t>data passing thru the Carrier (Big Data)</a:t>
            </a:r>
          </a:p>
          <a:p>
            <a:pPr lvl="1"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200" dirty="0" smtClean="0"/>
              <a:t>Security </a:t>
            </a:r>
            <a:r>
              <a:rPr lang="en-US" sz="1200" dirty="0"/>
              <a:t>features are already provided in </a:t>
            </a:r>
            <a:r>
              <a:rPr lang="en-US" sz="1200" dirty="0" smtClean="0"/>
              <a:t>current services, </a:t>
            </a:r>
            <a:r>
              <a:rPr lang="en-US" sz="1200" dirty="0"/>
              <a:t>but it </a:t>
            </a:r>
            <a:r>
              <a:rPr lang="en-US" sz="1200" dirty="0" smtClean="0"/>
              <a:t>may not be enough.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825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1"/>
          </p:nvPr>
        </p:nvSpPr>
        <p:spPr>
          <a:xfrm>
            <a:off x="136533" y="628623"/>
            <a:ext cx="6754454" cy="412955"/>
          </a:xfrm>
        </p:spPr>
        <p:txBody>
          <a:bodyPr/>
          <a:lstStyle/>
          <a:p>
            <a:r>
              <a:rPr lang="en-US" sz="2000" dirty="0" smtClean="0"/>
              <a:t>What </a:t>
            </a:r>
            <a:r>
              <a:rPr lang="en-US" sz="2000" dirty="0"/>
              <a:t>else can we </a:t>
            </a:r>
            <a:r>
              <a:rPr lang="en-US" sz="2000" dirty="0" smtClean="0"/>
              <a:t>explore ?</a:t>
            </a:r>
            <a:endParaRPr lang="en-US" sz="2000" dirty="0"/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13617" y="80467"/>
            <a:ext cx="6754455" cy="548156"/>
          </a:xfrm>
        </p:spPr>
        <p:txBody>
          <a:bodyPr/>
          <a:lstStyle/>
          <a:p>
            <a:r>
              <a:rPr lang="en-US" sz="2000" dirty="0" err="1" smtClean="0"/>
              <a:t>IoT</a:t>
            </a:r>
            <a:r>
              <a:rPr lang="en-US" sz="2000" dirty="0" smtClean="0"/>
              <a:t> Working </a:t>
            </a:r>
            <a:r>
              <a:rPr lang="en-US" sz="2000" dirty="0"/>
              <a:t>Group</a:t>
            </a:r>
            <a:r>
              <a:rPr lang="en-US" sz="24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206998" y="1199692"/>
            <a:ext cx="8394319" cy="2904536"/>
          </a:xfrm>
        </p:spPr>
        <p:txBody>
          <a:bodyPr/>
          <a:lstStyle/>
          <a:p>
            <a:pPr marL="228600" lvl="1">
              <a:spcBef>
                <a:spcPts val="1000"/>
              </a:spcBef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Is it feasible </a:t>
            </a:r>
            <a:r>
              <a:rPr lang="en-US" sz="1600" dirty="0" smtClean="0"/>
              <a:t>to create a specific </a:t>
            </a:r>
            <a:r>
              <a:rPr lang="en-US" sz="1600" dirty="0" err="1"/>
              <a:t>IoT</a:t>
            </a:r>
            <a:r>
              <a:rPr lang="en-US" sz="1600" dirty="0"/>
              <a:t> network separated of the mobile network</a:t>
            </a:r>
            <a:r>
              <a:rPr lang="en-US" sz="1600" dirty="0" smtClean="0"/>
              <a:t>?</a:t>
            </a:r>
          </a:p>
          <a:p>
            <a:pPr marL="228600" lvl="1">
              <a:spcBef>
                <a:spcPts val="1000"/>
              </a:spcBef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200" dirty="0"/>
          </a:p>
          <a:p>
            <a:pPr marL="228600" lvl="1">
              <a:spcBef>
                <a:spcPts val="1000"/>
              </a:spcBef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How </a:t>
            </a:r>
            <a:r>
              <a:rPr lang="en-US" sz="1600" dirty="0"/>
              <a:t>will </a:t>
            </a:r>
            <a:r>
              <a:rPr lang="en-US" sz="1600" dirty="0" smtClean="0"/>
              <a:t>5G affect </a:t>
            </a:r>
            <a:r>
              <a:rPr lang="en-US" sz="1600" dirty="0"/>
              <a:t>the </a:t>
            </a:r>
            <a:r>
              <a:rPr lang="en-US" sz="1600" dirty="0" err="1"/>
              <a:t>IoT</a:t>
            </a:r>
            <a:r>
              <a:rPr lang="en-US" sz="1600" dirty="0"/>
              <a:t> ecosystem and Carriers?</a:t>
            </a:r>
          </a:p>
          <a:p>
            <a:pPr marL="228600" lvl="1">
              <a:spcBef>
                <a:spcPts val="1000"/>
              </a:spcBef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200" dirty="0"/>
          </a:p>
          <a:p>
            <a:pPr marL="228600" lvl="1">
              <a:spcBef>
                <a:spcPts val="1000"/>
              </a:spcBef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 dirty="0" smtClean="0"/>
              <a:t>Will </a:t>
            </a:r>
            <a:r>
              <a:rPr lang="en-US" sz="1600" dirty="0"/>
              <a:t>Network Neutrality affect </a:t>
            </a:r>
            <a:r>
              <a:rPr lang="en-US" sz="1600" dirty="0" err="1"/>
              <a:t>IoT</a:t>
            </a:r>
            <a:r>
              <a:rPr lang="en-US" sz="1600" dirty="0"/>
              <a:t> services?</a:t>
            </a:r>
          </a:p>
          <a:p>
            <a:pPr marL="228600" lvl="1">
              <a:spcBef>
                <a:spcPts val="1000"/>
              </a:spcBef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200" dirty="0"/>
          </a:p>
          <a:p>
            <a:pPr marL="228600" lvl="1">
              <a:spcBef>
                <a:spcPts val="1000"/>
              </a:spcBef>
              <a:buClr>
                <a:srgbClr val="F68A3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 dirty="0" smtClean="0"/>
              <a:t>Should </a:t>
            </a:r>
            <a:r>
              <a:rPr lang="en-US" sz="1600" dirty="0"/>
              <a:t>Carriers centralize </a:t>
            </a:r>
            <a:r>
              <a:rPr lang="en-US" sz="1600" dirty="0" err="1" smtClean="0"/>
              <a:t>IoT</a:t>
            </a:r>
            <a:r>
              <a:rPr lang="en-US" sz="1600" dirty="0" smtClean="0"/>
              <a:t> </a:t>
            </a:r>
            <a:r>
              <a:rPr lang="en-US" sz="1600" dirty="0"/>
              <a:t>services as a </a:t>
            </a:r>
            <a:r>
              <a:rPr lang="en-US" sz="1600" dirty="0" smtClean="0"/>
              <a:t>single </a:t>
            </a:r>
            <a:r>
              <a:rPr lang="en-US" sz="1600" dirty="0"/>
              <a:t>entry point </a:t>
            </a:r>
            <a:r>
              <a:rPr lang="en-US" sz="1600" dirty="0" smtClean="0"/>
              <a:t>for </a:t>
            </a:r>
            <a:r>
              <a:rPr lang="en-US" sz="1600" dirty="0"/>
              <a:t>MNOs?</a:t>
            </a:r>
          </a:p>
        </p:txBody>
      </p:sp>
    </p:spTree>
    <p:extLst>
      <p:ext uri="{BB962C8B-B14F-4D97-AF65-F5344CB8AC3E}">
        <p14:creationId xmlns:p14="http://schemas.microsoft.com/office/powerpoint/2010/main" val="11749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256</Words>
  <Application>Microsoft Office PowerPoint</Application>
  <PresentationFormat>Affichage à l'écran (16:9)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Custom Design</vt:lpstr>
      <vt:lpstr>1_Custom Design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MILLET Philippe SCE</cp:lastModifiedBy>
  <cp:revision>56</cp:revision>
  <dcterms:created xsi:type="dcterms:W3CDTF">2017-04-19T13:29:26Z</dcterms:created>
  <dcterms:modified xsi:type="dcterms:W3CDTF">2017-05-10T11:48:00Z</dcterms:modified>
</cp:coreProperties>
</file>