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CC4"/>
    <a:srgbClr val="F68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9"/>
    <p:restoredTop sz="96911"/>
  </p:normalViewPr>
  <p:slideViewPr>
    <p:cSldViewPr snapToGrid="0" snapToObjects="1">
      <p:cViewPr>
        <p:scale>
          <a:sx n="87" d="100"/>
          <a:sy n="87" d="100"/>
        </p:scale>
        <p:origin x="-786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680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60495385157704E-2"/>
          <c:y val="8.9890131314925709E-2"/>
          <c:w val="0.91760988986720204"/>
          <c:h val="0.59746485048249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Global Revenue Loss in Fraud (USD bn)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601666951118075E-2"/>
                  <c:y val="-2.659304150149416E-2"/>
                </c:manualLayout>
              </c:layout>
              <c:tx>
                <c:rich>
                  <a:bodyPr/>
                  <a:lstStyle/>
                  <a:p>
                    <a:fld id="{A4255497-C129-4C54-9EBE-7DB6876D8580}" type="VALUE">
                      <a:rPr lang="en-US" sz="1100" baseline="0" dirty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266-4CE0-B8E9-2B5A5B1510CE}"/>
                </c:ext>
              </c:extLst>
            </c:dLbl>
            <c:dLbl>
              <c:idx val="1"/>
              <c:layout>
                <c:manualLayout>
                  <c:x val="0"/>
                  <c:y val="2.4838349084823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100" b="0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66-4CE0-B8E9-2B5A5B1510CE}"/>
                </c:ext>
              </c:extLst>
            </c:dLbl>
            <c:dLbl>
              <c:idx val="2"/>
              <c:layout>
                <c:manualLayout>
                  <c:x val="-3.0370566498210444E-3"/>
                  <c:y val="1.9990595636513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100" b="0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66-4CE0-B8E9-2B5A5B1510CE}"/>
                </c:ext>
              </c:extLst>
            </c:dLbl>
            <c:dLbl>
              <c:idx val="3"/>
              <c:layout>
                <c:manualLayout>
                  <c:x val="5.0290477003194431E-3"/>
                  <c:y val="1.9710352041970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66-4CE0-B8E9-2B5A5B1510CE}"/>
                </c:ext>
              </c:extLst>
            </c:dLbl>
            <c:dLbl>
              <c:idx val="4"/>
              <c:layout>
                <c:manualLayout>
                  <c:x val="-9.219814275837708E-17"/>
                  <c:y val="2.5137725540572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66-4CE0-B8E9-2B5A5B1510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61.3</c:v>
                </c:pt>
                <c:pt idx="1">
                  <c:v>60.1</c:v>
                </c:pt>
                <c:pt idx="2">
                  <c:v>40.1</c:v>
                </c:pt>
                <c:pt idx="3">
                  <c:v>46.3</c:v>
                </c:pt>
                <c:pt idx="4">
                  <c:v>38.1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266-4CE0-B8E9-2B5A5B1510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4619776"/>
        <c:axId val="18462131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Fraud Loss as % of Global Telecom Revenue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121978957989238E-2"/>
                  <c:y val="0.118397697621862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66-4CE0-B8E9-2B5A5B1510CE}"/>
                </c:ext>
              </c:extLst>
            </c:dLbl>
            <c:dLbl>
              <c:idx val="1"/>
              <c:layout>
                <c:manualLayout>
                  <c:x val="-4.816699131083519E-2"/>
                  <c:y val="6.7618997192788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66-4CE0-B8E9-2B5A5B1510CE}"/>
                </c:ext>
              </c:extLst>
            </c:dLbl>
            <c:dLbl>
              <c:idx val="2"/>
              <c:layout>
                <c:manualLayout>
                  <c:x val="-5.0159008984571908E-2"/>
                  <c:y val="5.801519842720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66-4CE0-B8E9-2B5A5B1510CE}"/>
                </c:ext>
              </c:extLst>
            </c:dLbl>
            <c:dLbl>
              <c:idx val="3"/>
              <c:layout>
                <c:manualLayout>
                  <c:x val="-4.3235554654462847E-2"/>
                  <c:y val="9.109703904314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66-4CE0-B8E9-2B5A5B1510CE}"/>
                </c:ext>
              </c:extLst>
            </c:dLbl>
            <c:dLbl>
              <c:idx val="4"/>
              <c:layout>
                <c:manualLayout>
                  <c:x val="-4.7775953153034713E-2"/>
                  <c:y val="5.6559882466287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66-4CE0-B8E9-2B5A5B1510C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0.00%</c:formatCode>
                <c:ptCount val="5"/>
                <c:pt idx="0">
                  <c:v>5.11E-2</c:v>
                </c:pt>
                <c:pt idx="1">
                  <c:v>3.5400000000000001E-2</c:v>
                </c:pt>
                <c:pt idx="2">
                  <c:v>1.8800000000000001E-2</c:v>
                </c:pt>
                <c:pt idx="3">
                  <c:v>2.0899999999999998E-2</c:v>
                </c:pt>
                <c:pt idx="4">
                  <c:v>1.6899999999999998E-2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8266-4CE0-B8E9-2B5A5B1510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825344"/>
        <c:axId val="184823808"/>
      </c:lineChart>
      <c:catAx>
        <c:axId val="1846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21312"/>
        <c:crosses val="autoZero"/>
        <c:auto val="1"/>
        <c:lblAlgn val="ctr"/>
        <c:lblOffset val="100"/>
        <c:noMultiLvlLbl val="0"/>
      </c:catAx>
      <c:valAx>
        <c:axId val="184621312"/>
        <c:scaling>
          <c:orientation val="minMax"/>
          <c:max val="8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19776"/>
        <c:crosses val="autoZero"/>
        <c:crossBetween val="between"/>
      </c:valAx>
      <c:valAx>
        <c:axId val="184823808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25344"/>
        <c:crosses val="max"/>
        <c:crossBetween val="between"/>
      </c:valAx>
      <c:catAx>
        <c:axId val="18482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823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473267839556744"/>
          <c:y val="0.77884541634852766"/>
          <c:w val="0.71339773946285823"/>
          <c:h val="0.19601685811089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83276-3282-40AC-86D4-B3550E41F796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A8A0C-CCED-4A67-A9F7-D505BD02382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477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64A07-CAB9-441A-9A16-E989396FC8E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A4C8F-0A74-4DFD-9B0A-F75801F62CA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30583" y="560439"/>
            <a:ext cx="6754455" cy="412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50000"/>
                  </a:schemeClr>
                </a:solidFill>
                <a:latin typeface="Gotham HTF Book" charset="0"/>
                <a:ea typeface="Gotham HTF Book" charset="0"/>
                <a:cs typeface="Gotham HTF Book" charset="0"/>
              </a:defRPr>
            </a:lvl1pPr>
          </a:lstStyle>
          <a:p>
            <a:pPr lvl="0"/>
            <a:r>
              <a:rPr lang="fr-CA"/>
              <a:t>TITLE</a:t>
            </a:r>
            <a:endParaRPr lang="en-US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30584" y="1076632"/>
            <a:ext cx="6754454" cy="412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559CC4"/>
                </a:solidFill>
                <a:latin typeface="Gotham HTF Book" charset="0"/>
                <a:ea typeface="Gotham HTF Book" charset="0"/>
                <a:cs typeface="Gotham HTF Book" charset="0"/>
              </a:defRPr>
            </a:lvl1pPr>
          </a:lstStyle>
          <a:p>
            <a:pPr lvl="0"/>
            <a:r>
              <a:rPr lang="fr-CA"/>
              <a:t>SUBTITLE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30225" y="1681163"/>
            <a:ext cx="6754813" cy="3082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Gotham HTF Book" charset="0"/>
                <a:ea typeface="Gotham HTF Book" charset="0"/>
                <a:cs typeface="Gotham HTF Book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Gotham HTF Book" charset="0"/>
                <a:ea typeface="Gotham HTF Book" charset="0"/>
                <a:cs typeface="Gotham HTF Book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Gotham HTF Book" charset="0"/>
                <a:ea typeface="Gotham HTF Book" charset="0"/>
                <a:cs typeface="Gotham HTF Book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Gotham HTF Book" charset="0"/>
                <a:ea typeface="Gotham HTF Book" charset="0"/>
                <a:cs typeface="Gotham HTF Book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Gotham HTF Book" charset="0"/>
                <a:ea typeface="Gotham HTF Book" charset="0"/>
                <a:cs typeface="Gotham HTF Book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42103"/>
            <a:ext cx="9144000" cy="3801397"/>
          </a:xfrm>
          <a:prstGeom prst="rect">
            <a:avLst/>
          </a:prstGeom>
          <a:solidFill>
            <a:srgbClr val="F68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01" y="464165"/>
            <a:ext cx="1135738" cy="4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1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01" y="464165"/>
            <a:ext cx="1135738" cy="4944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89935" y="2473360"/>
            <a:ext cx="56893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Gotham HTF Book" charset="0"/>
                <a:ea typeface="Gotham HTF Book" charset="0"/>
                <a:cs typeface="Gotham HTF Book" charset="0"/>
              </a:rPr>
              <a:t>TRANSITION</a:t>
            </a:r>
            <a:r>
              <a:rPr lang="en-US" sz="4400" b="1" baseline="0">
                <a:solidFill>
                  <a:schemeClr val="bg1"/>
                </a:solidFill>
                <a:latin typeface="Gotham HTF Book" charset="0"/>
                <a:ea typeface="Gotham HTF Book" charset="0"/>
                <a:cs typeface="Gotham HTF Book" charset="0"/>
              </a:rPr>
              <a:t> SLIDE</a:t>
            </a:r>
            <a:endParaRPr lang="en-US" sz="4400" b="1">
              <a:solidFill>
                <a:schemeClr val="bg1"/>
              </a:solidFill>
              <a:latin typeface="Gotham HTF Book" charset="0"/>
              <a:ea typeface="Gotham HTF Book" charset="0"/>
              <a:cs typeface="Gotham HTF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 b="16846"/>
          <a:stretch/>
        </p:blipFill>
        <p:spPr>
          <a:xfrm>
            <a:off x="0" y="1327353"/>
            <a:ext cx="9144000" cy="383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0">
            <a:off x="6490723" y="2232707"/>
            <a:ext cx="6102970" cy="6619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35" y="170243"/>
            <a:ext cx="1135738" cy="4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3617" y="134897"/>
            <a:ext cx="6754455" cy="1353312"/>
          </a:xfrm>
        </p:spPr>
        <p:txBody>
          <a:bodyPr/>
          <a:lstStyle/>
          <a:p>
            <a:r>
              <a:rPr lang="en-US" sz="2000" dirty="0" smtClean="0"/>
              <a:t>Transition to IP &amp; IPX Working Group</a:t>
            </a:r>
            <a:r>
              <a:rPr lang="en-US" sz="2400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9746" y="628623"/>
            <a:ext cx="8164283" cy="412955"/>
          </a:xfrm>
        </p:spPr>
        <p:txBody>
          <a:bodyPr/>
          <a:lstStyle/>
          <a:p>
            <a:r>
              <a:rPr lang="en-US" altLang="en-US" sz="2000" dirty="0" smtClean="0"/>
              <a:t>IP/IPX a key pre-requisite to further transformation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13617" y="1165933"/>
            <a:ext cx="8551412" cy="3895925"/>
          </a:xfrm>
        </p:spPr>
        <p:txBody>
          <a:bodyPr/>
          <a:lstStyle/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600" dirty="0" smtClean="0"/>
              <a:t>Survey in 2016 : </a:t>
            </a:r>
            <a:r>
              <a:rPr lang="en-US" sz="1600" dirty="0"/>
              <a:t>migration to </a:t>
            </a:r>
            <a:r>
              <a:rPr lang="en-US" sz="1600" dirty="0" smtClean="0"/>
              <a:t>IP &amp; IPX is slow</a:t>
            </a:r>
            <a:endParaRPr lang="en-US" sz="1600" dirty="0"/>
          </a:p>
          <a:p>
            <a:pPr lvl="1" fontAlgn="base"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IPX </a:t>
            </a:r>
            <a:r>
              <a:rPr lang="en-US" sz="1200" dirty="0"/>
              <a:t>is still perceived as a gray </a:t>
            </a:r>
            <a:r>
              <a:rPr lang="en-US" sz="1200" dirty="0" smtClean="0"/>
              <a:t>area</a:t>
            </a:r>
            <a:endParaRPr lang="en-US" sz="1200" dirty="0"/>
          </a:p>
          <a:p>
            <a:pPr lvl="1" fontAlgn="base"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Major obstacles impacting the migrations </a:t>
            </a:r>
            <a:r>
              <a:rPr lang="en-US" sz="1200" dirty="0" smtClean="0"/>
              <a:t>include (consistent with GSMA findings) :</a:t>
            </a:r>
            <a:endParaRPr lang="en-US" sz="1200" dirty="0"/>
          </a:p>
          <a:p>
            <a:pPr marL="871537" lvl="1" indent="-185738" algn="just" defTabSz="457200" eaLnBrk="0" fontAlgn="base" hangingPunct="0">
              <a:spcAft>
                <a:spcPct val="0"/>
              </a:spcAft>
              <a:buClr>
                <a:srgbClr val="0092D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787878"/>
                </a:solidFill>
              </a:rPr>
              <a:t>no clear business case for </a:t>
            </a:r>
            <a:r>
              <a:rPr lang="en-US" sz="1200" dirty="0" smtClean="0">
                <a:solidFill>
                  <a:srgbClr val="787878"/>
                </a:solidFill>
              </a:rPr>
              <a:t>IPX</a:t>
            </a:r>
            <a:endParaRPr lang="en-US" sz="1200" dirty="0">
              <a:solidFill>
                <a:srgbClr val="787878"/>
              </a:solidFill>
            </a:endParaRPr>
          </a:p>
          <a:p>
            <a:pPr marL="871537" lvl="1" indent="-185738" algn="just" defTabSz="457200" eaLnBrk="0" fontAlgn="base" hangingPunct="0">
              <a:spcAft>
                <a:spcPct val="0"/>
              </a:spcAft>
              <a:buClr>
                <a:srgbClr val="0092D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787878"/>
                </a:solidFill>
              </a:rPr>
              <a:t>no clear industry definition or standard for </a:t>
            </a:r>
            <a:r>
              <a:rPr lang="en-US" sz="1200" dirty="0" smtClean="0">
                <a:solidFill>
                  <a:srgbClr val="787878"/>
                </a:solidFill>
              </a:rPr>
              <a:t>IPX</a:t>
            </a:r>
            <a:endParaRPr lang="en-US" sz="1200" dirty="0">
              <a:solidFill>
                <a:srgbClr val="787878"/>
              </a:solidFill>
            </a:endParaRPr>
          </a:p>
          <a:p>
            <a:pPr marL="871537" lvl="1" indent="-185738" algn="just" defTabSz="457200" eaLnBrk="0" fontAlgn="base" hangingPunct="0">
              <a:spcAft>
                <a:spcPct val="0"/>
              </a:spcAft>
              <a:buClr>
                <a:srgbClr val="0092D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787878"/>
                </a:solidFill>
              </a:rPr>
              <a:t>still slow to implement</a:t>
            </a:r>
            <a:endParaRPr lang="en-US" sz="1200" dirty="0">
              <a:solidFill>
                <a:srgbClr val="787878"/>
              </a:solidFill>
            </a:endParaRPr>
          </a:p>
          <a:p>
            <a:pPr marL="228600" lvl="1" fontAlgn="base">
              <a:spcBef>
                <a:spcPts val="1000"/>
              </a:spcBef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/>
              <a:t>Market requires </a:t>
            </a:r>
            <a:r>
              <a:rPr lang="en-US" sz="1600" dirty="0"/>
              <a:t>additional support </a:t>
            </a:r>
            <a:r>
              <a:rPr lang="en-US" sz="1600" dirty="0" smtClean="0"/>
              <a:t>to expedite </a:t>
            </a:r>
            <a:r>
              <a:rPr lang="en-US" sz="1600" dirty="0"/>
              <a:t>migration </a:t>
            </a:r>
            <a:r>
              <a:rPr lang="en-US" sz="1600" dirty="0" smtClean="0"/>
              <a:t>: IPX Self-Certification initiative</a:t>
            </a:r>
            <a:endParaRPr lang="en-US" sz="1600" dirty="0"/>
          </a:p>
          <a:p>
            <a:pPr lvl="1" fontAlgn="base"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More clarity </a:t>
            </a:r>
            <a:r>
              <a:rPr lang="en-US" sz="1200" dirty="0" smtClean="0"/>
              <a:t>to what IPX is and isn’t</a:t>
            </a:r>
            <a:endParaRPr lang="en-US" sz="1200" dirty="0"/>
          </a:p>
          <a:p>
            <a:pPr lvl="1" fontAlgn="base"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Address identified obstacles</a:t>
            </a:r>
          </a:p>
          <a:p>
            <a:pPr lvl="1" fontAlgn="base"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Tool to assist with further adoption</a:t>
            </a:r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600" dirty="0" smtClean="0"/>
              <a:t>What does the market say IPX is ?</a:t>
            </a:r>
            <a:endParaRPr lang="en-US" altLang="en-US" sz="1600" dirty="0"/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Total </a:t>
            </a:r>
            <a:r>
              <a:rPr lang="en-US" sz="1200" dirty="0"/>
              <a:t>segregation from the internet</a:t>
            </a:r>
            <a:r>
              <a:rPr lang="en-US" sz="1200" dirty="0" smtClean="0"/>
              <a:t>,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 err="1" smtClean="0"/>
              <a:t>QoS</a:t>
            </a:r>
            <a:r>
              <a:rPr lang="en-US" sz="1200" dirty="0" smtClean="0"/>
              <a:t> </a:t>
            </a:r>
            <a:r>
              <a:rPr lang="en-US" sz="1200" dirty="0"/>
              <a:t>and SLA, Class of service Capable, The world in 2 hops or less….</a:t>
            </a:r>
            <a:endParaRPr lang="en-US" altLang="en-US" sz="1200" dirty="0"/>
          </a:p>
          <a:p>
            <a:pPr lvl="1" fontAlgn="base"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Multi-Service capability</a:t>
            </a:r>
            <a:endParaRPr lang="en-US" sz="1200" dirty="0"/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825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36533" y="530649"/>
            <a:ext cx="6754454" cy="412955"/>
          </a:xfrm>
        </p:spPr>
        <p:txBody>
          <a:bodyPr/>
          <a:lstStyle/>
          <a:p>
            <a:r>
              <a:rPr lang="en-US" sz="2000" dirty="0"/>
              <a:t>i3 Fraud Forum </a:t>
            </a:r>
            <a:r>
              <a:rPr lang="en-US" sz="2000" dirty="0" err="1"/>
              <a:t>Workstream</a:t>
            </a:r>
            <a:r>
              <a:rPr lang="en-US" sz="2000" dirty="0"/>
              <a:t> subjects addressed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3617" y="80467"/>
            <a:ext cx="6754455" cy="442047"/>
          </a:xfrm>
        </p:spPr>
        <p:txBody>
          <a:bodyPr/>
          <a:lstStyle/>
          <a:p>
            <a:r>
              <a:rPr lang="en-US" sz="2000" dirty="0"/>
              <a:t>Fight Against Fraud Working Group</a:t>
            </a:r>
            <a:r>
              <a:rPr lang="en-US" sz="24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xagon 9"/>
          <p:cNvSpPr>
            <a:spLocks noChangeAspect="1"/>
          </p:cNvSpPr>
          <p:nvPr/>
        </p:nvSpPr>
        <p:spPr>
          <a:xfrm>
            <a:off x="1835697" y="2134700"/>
            <a:ext cx="1121984" cy="963222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7" name="Hexagon 13"/>
          <p:cNvSpPr>
            <a:spLocks noChangeAspect="1"/>
          </p:cNvSpPr>
          <p:nvPr/>
        </p:nvSpPr>
        <p:spPr>
          <a:xfrm>
            <a:off x="3905358" y="3117701"/>
            <a:ext cx="1121984" cy="950260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8" name="Hexagon 14"/>
          <p:cNvSpPr/>
          <p:nvPr/>
        </p:nvSpPr>
        <p:spPr>
          <a:xfrm>
            <a:off x="2867044" y="3774470"/>
            <a:ext cx="1099900" cy="847152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1801" y="2767344"/>
            <a:ext cx="8882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Dispute</a:t>
            </a:r>
          </a:p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Process </a:t>
            </a:r>
          </a:p>
        </p:txBody>
      </p:sp>
      <p:sp>
        <p:nvSpPr>
          <p:cNvPr id="10" name="Hexagon 16"/>
          <p:cNvSpPr>
            <a:spLocks noChangeAspect="1"/>
          </p:cNvSpPr>
          <p:nvPr/>
        </p:nvSpPr>
        <p:spPr>
          <a:xfrm>
            <a:off x="1856203" y="3286663"/>
            <a:ext cx="1121984" cy="950260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11" name="Hexagon 17"/>
          <p:cNvSpPr>
            <a:spLocks noChangeAspect="1"/>
          </p:cNvSpPr>
          <p:nvPr/>
        </p:nvSpPr>
        <p:spPr>
          <a:xfrm>
            <a:off x="3874225" y="2047379"/>
            <a:ext cx="1121984" cy="950260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12" name="Hexagon 18"/>
          <p:cNvSpPr>
            <a:spLocks noChangeAspect="1"/>
          </p:cNvSpPr>
          <p:nvPr/>
        </p:nvSpPr>
        <p:spPr>
          <a:xfrm>
            <a:off x="2856220" y="1549789"/>
            <a:ext cx="1122578" cy="950763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rgbClr val="549D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13" name="Hexagon 19"/>
          <p:cNvSpPr>
            <a:spLocks noChangeAspect="1"/>
          </p:cNvSpPr>
          <p:nvPr/>
        </p:nvSpPr>
        <p:spPr>
          <a:xfrm>
            <a:off x="2846074" y="2619073"/>
            <a:ext cx="1122578" cy="959221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47290" y="1604899"/>
            <a:ext cx="806464" cy="836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Best</a:t>
            </a:r>
          </a:p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Practice</a:t>
            </a:r>
            <a:r>
              <a:rPr lang="en-CA" sz="900" i="1" dirty="0">
                <a:solidFill>
                  <a:prstClr val="black"/>
                </a:solidFill>
                <a:ea typeface="Trebuchet MS" charset="0"/>
                <a:cs typeface="Trebuchet MS" charset="0"/>
              </a:rPr>
              <a:t> </a:t>
            </a:r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Config.</a:t>
            </a:r>
          </a:p>
          <a:p>
            <a:pPr algn="ctr"/>
            <a:endParaRPr lang="en-CA" sz="788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7538" y="2308068"/>
            <a:ext cx="11211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Fraud</a:t>
            </a:r>
            <a:r>
              <a:rPr lang="en-CA" sz="900" dirty="0">
                <a:solidFill>
                  <a:prstClr val="black"/>
                </a:solidFill>
                <a:ea typeface="Trebuchet MS" charset="0"/>
                <a:cs typeface="Trebuchet MS" charset="0"/>
              </a:rPr>
              <a:t> </a:t>
            </a:r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Amendment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06850" y="2745314"/>
            <a:ext cx="89015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Profiling</a:t>
            </a:r>
          </a:p>
          <a:p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Detection</a:t>
            </a:r>
            <a:r>
              <a:rPr lang="en-CA" sz="1013" dirty="0">
                <a:solidFill>
                  <a:prstClr val="black"/>
                </a:solidFill>
                <a:ea typeface="Trebuchet MS" charset="0"/>
                <a:cs typeface="Trebuchet MS" charset="0"/>
              </a:rPr>
              <a:t> </a:t>
            </a:r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Systems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06140" y="3224701"/>
            <a:ext cx="131277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Supplier </a:t>
            </a:r>
          </a:p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Testing /</a:t>
            </a:r>
          </a:p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SS7 Rel.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44324" y="3540696"/>
            <a:ext cx="11541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Numbering </a:t>
            </a:r>
          </a:p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Plans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6127" y="3925982"/>
            <a:ext cx="89141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SPAM</a:t>
            </a:r>
          </a:p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&amp;</a:t>
            </a:r>
          </a:p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WANGIRI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21032" y="2256315"/>
            <a:ext cx="122837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25" dirty="0">
                <a:solidFill>
                  <a:prstClr val="black"/>
                </a:solidFill>
                <a:ea typeface="Trebuchet MS" charset="0"/>
                <a:cs typeface="Trebuchet MS" charset="0"/>
              </a:rPr>
              <a:t>Robocalls</a:t>
            </a:r>
          </a:p>
          <a:p>
            <a:pPr algn="ctr"/>
            <a:r>
              <a:rPr lang="en-CA" sz="1425" dirty="0">
                <a:solidFill>
                  <a:prstClr val="black"/>
                </a:solidFill>
                <a:ea typeface="Trebuchet MS" charset="0"/>
                <a:cs typeface="Trebuchet MS" charset="0"/>
              </a:rPr>
              <a:t>CAN/USA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6279" y="1751166"/>
            <a:ext cx="900749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25" dirty="0">
                <a:solidFill>
                  <a:prstClr val="black"/>
                </a:solidFill>
                <a:ea typeface="Trebuchet MS" charset="0"/>
                <a:cs typeface="Trebuchet MS" charset="0"/>
              </a:rPr>
              <a:t>Danger </a:t>
            </a:r>
          </a:p>
          <a:p>
            <a:pPr algn="ctr"/>
            <a:r>
              <a:rPr lang="en-CA" sz="1425" dirty="0">
                <a:solidFill>
                  <a:prstClr val="black"/>
                </a:solidFill>
                <a:ea typeface="Trebuchet MS" charset="0"/>
                <a:cs typeface="Trebuchet MS" charset="0"/>
              </a:rPr>
              <a:t>Ranges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0587" y="2818176"/>
            <a:ext cx="99830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Call</a:t>
            </a:r>
            <a:r>
              <a:rPr lang="en-CA" sz="1200" dirty="0">
                <a:solidFill>
                  <a:prstClr val="black"/>
                </a:solidFill>
                <a:ea typeface="Trebuchet MS" charset="0"/>
                <a:cs typeface="Trebuchet MS" charset="0"/>
              </a:rPr>
              <a:t> </a:t>
            </a:r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Stretching</a:t>
            </a:r>
            <a:r>
              <a:rPr lang="en-CA" sz="1200" dirty="0">
                <a:solidFill>
                  <a:prstClr val="black"/>
                </a:solidFill>
                <a:ea typeface="Trebuchet MS" charset="0"/>
                <a:cs typeface="Trebuchet MS" charset="0"/>
              </a:rPr>
              <a:t>/</a:t>
            </a:r>
          </a:p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Signalling</a:t>
            </a:r>
          </a:p>
        </p:txBody>
      </p:sp>
      <p:sp>
        <p:nvSpPr>
          <p:cNvPr id="23" name="Hexagon 29"/>
          <p:cNvSpPr>
            <a:spLocks noChangeAspect="1"/>
          </p:cNvSpPr>
          <p:nvPr/>
        </p:nvSpPr>
        <p:spPr>
          <a:xfrm>
            <a:off x="807857" y="3818110"/>
            <a:ext cx="1126392" cy="950547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24" name="Hexagon 30"/>
          <p:cNvSpPr>
            <a:spLocks noChangeAspect="1"/>
          </p:cNvSpPr>
          <p:nvPr/>
        </p:nvSpPr>
        <p:spPr>
          <a:xfrm>
            <a:off x="800141" y="2755622"/>
            <a:ext cx="1207335" cy="877115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46541" y="3946481"/>
            <a:ext cx="11596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500" dirty="0">
                <a:solidFill>
                  <a:prstClr val="black"/>
                </a:solidFill>
                <a:ea typeface="Trebuchet MS" charset="0"/>
                <a:cs typeface="Trebuchet MS" charset="0"/>
              </a:rPr>
              <a:t>Phishing</a:t>
            </a:r>
          </a:p>
          <a:p>
            <a:pPr algn="ctr"/>
            <a:r>
              <a:rPr lang="en-CA" sz="1500" dirty="0">
                <a:solidFill>
                  <a:prstClr val="black"/>
                </a:solidFill>
                <a:ea typeface="Trebuchet MS" charset="0"/>
                <a:cs typeface="Trebuchet MS" charset="0"/>
              </a:rPr>
              <a:t>Scams</a:t>
            </a:r>
          </a:p>
        </p:txBody>
      </p:sp>
      <p:sp>
        <p:nvSpPr>
          <p:cNvPr id="26" name="Hexagon 32"/>
          <p:cNvSpPr>
            <a:spLocks noChangeAspect="1"/>
          </p:cNvSpPr>
          <p:nvPr/>
        </p:nvSpPr>
        <p:spPr>
          <a:xfrm>
            <a:off x="4852676" y="1527304"/>
            <a:ext cx="1195692" cy="900037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27" name="Hexagon 33"/>
          <p:cNvSpPr>
            <a:spLocks noChangeAspect="1"/>
          </p:cNvSpPr>
          <p:nvPr/>
        </p:nvSpPr>
        <p:spPr>
          <a:xfrm>
            <a:off x="4879280" y="2552544"/>
            <a:ext cx="1178729" cy="916608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28" name="Hexagon 34"/>
          <p:cNvSpPr/>
          <p:nvPr/>
        </p:nvSpPr>
        <p:spPr>
          <a:xfrm>
            <a:off x="5399354" y="3949414"/>
            <a:ext cx="761378" cy="603027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48713" y="4093133"/>
            <a:ext cx="103585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Guests</a:t>
            </a:r>
          </a:p>
        </p:txBody>
      </p:sp>
      <p:sp>
        <p:nvSpPr>
          <p:cNvPr id="30" name="Hexagon 36"/>
          <p:cNvSpPr/>
          <p:nvPr/>
        </p:nvSpPr>
        <p:spPr>
          <a:xfrm>
            <a:off x="4689076" y="4415789"/>
            <a:ext cx="749524" cy="603027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38435" y="4575015"/>
            <a:ext cx="103585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Vendors</a:t>
            </a:r>
          </a:p>
        </p:txBody>
      </p:sp>
      <p:sp>
        <p:nvSpPr>
          <p:cNvPr id="32" name="Hexagon 38"/>
          <p:cNvSpPr/>
          <p:nvPr/>
        </p:nvSpPr>
        <p:spPr>
          <a:xfrm>
            <a:off x="6153514" y="3445500"/>
            <a:ext cx="831665" cy="622461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46083" y="3608513"/>
            <a:ext cx="103585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300" dirty="0">
                <a:solidFill>
                  <a:prstClr val="black"/>
                </a:solidFill>
                <a:ea typeface="Trebuchet MS" charset="0"/>
                <a:cs typeface="Trebuchet MS" charset="0"/>
              </a:rPr>
              <a:t>Education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38680" y="2072013"/>
            <a:ext cx="90620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ea typeface="Trebuchet MS" charset="0"/>
                <a:cs typeface="Trebuchet MS" charset="0"/>
              </a:rPr>
              <a:t>CLI</a:t>
            </a:r>
            <a:r>
              <a:rPr lang="en-GB" sz="1013" dirty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  <a:ea typeface="Trebuchet MS" charset="0"/>
                <a:cs typeface="Trebuchet MS" charset="0"/>
              </a:rPr>
              <a:t>Spoofing/</a:t>
            </a:r>
          </a:p>
          <a:p>
            <a:pPr algn="ctr"/>
            <a:r>
              <a:rPr lang="en-GB" dirty="0">
                <a:solidFill>
                  <a:prstClr val="black"/>
                </a:solidFill>
                <a:ea typeface="Trebuchet MS" charset="0"/>
                <a:cs typeface="Trebuchet MS" charset="0"/>
              </a:rPr>
              <a:t>OBC</a:t>
            </a:r>
            <a:endParaRPr lang="en-CA" dirty="0">
              <a:solidFill>
                <a:prstClr val="black"/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35" name="Hexagon 42"/>
          <p:cNvSpPr>
            <a:spLocks noChangeAspect="1"/>
          </p:cNvSpPr>
          <p:nvPr/>
        </p:nvSpPr>
        <p:spPr>
          <a:xfrm>
            <a:off x="5920085" y="2027637"/>
            <a:ext cx="1195692" cy="900037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00694" y="1178016"/>
            <a:ext cx="11036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Regulatory</a:t>
            </a:r>
          </a:p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Bodies</a:t>
            </a:r>
          </a:p>
        </p:txBody>
      </p:sp>
      <p:sp>
        <p:nvSpPr>
          <p:cNvPr id="37" name="Hexagon 44"/>
          <p:cNvSpPr>
            <a:spLocks noChangeAspect="1"/>
          </p:cNvSpPr>
          <p:nvPr/>
        </p:nvSpPr>
        <p:spPr>
          <a:xfrm>
            <a:off x="3887028" y="953731"/>
            <a:ext cx="1126392" cy="950547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pic>
        <p:nvPicPr>
          <p:cNvPr id="38" name="Picture 40" descr="Free vector graphic: Honey, &lt;strong&gt;Bee&lt;/strong&gt;, Flying, Insect - Free Image o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6068">
            <a:off x="1266824" y="1013107"/>
            <a:ext cx="833636" cy="872409"/>
          </a:xfrm>
          <a:prstGeom prst="rect">
            <a:avLst/>
          </a:prstGeom>
        </p:spPr>
      </p:pic>
      <p:sp>
        <p:nvSpPr>
          <p:cNvPr id="39" name="Hexagon 45"/>
          <p:cNvSpPr>
            <a:spLocks noChangeAspect="1"/>
          </p:cNvSpPr>
          <p:nvPr/>
        </p:nvSpPr>
        <p:spPr>
          <a:xfrm>
            <a:off x="5893934" y="993215"/>
            <a:ext cx="1195692" cy="900037"/>
          </a:xfrm>
          <a:prstGeom prst="hexagon">
            <a:avLst>
              <a:gd name="adj" fmla="val 31596"/>
              <a:gd name="vf" fmla="val 115470"/>
            </a:avLst>
          </a:prstGeom>
          <a:noFill/>
          <a:ln w="635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788" kern="0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75885" y="1080979"/>
            <a:ext cx="806464" cy="836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GSMA</a:t>
            </a:r>
          </a:p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FIINA</a:t>
            </a:r>
          </a:p>
          <a:p>
            <a:pPr algn="ctr"/>
            <a:r>
              <a:rPr lang="en-CA" dirty="0">
                <a:solidFill>
                  <a:prstClr val="black"/>
                </a:solidFill>
                <a:ea typeface="Trebuchet MS" charset="0"/>
                <a:cs typeface="Trebuchet MS" charset="0"/>
              </a:rPr>
              <a:t>CFCA</a:t>
            </a:r>
          </a:p>
          <a:p>
            <a:pPr algn="ctr"/>
            <a:endParaRPr lang="en-CA" sz="788" dirty="0">
              <a:solidFill>
                <a:srgbClr val="000000">
                  <a:lumMod val="65000"/>
                  <a:lumOff val="35000"/>
                </a:srgbClr>
              </a:solidFill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3617" y="134897"/>
            <a:ext cx="6754455" cy="1353312"/>
          </a:xfrm>
        </p:spPr>
        <p:txBody>
          <a:bodyPr/>
          <a:lstStyle/>
          <a:p>
            <a:r>
              <a:rPr lang="en-US" sz="2000" dirty="0" smtClean="0"/>
              <a:t>UC Working Group</a:t>
            </a:r>
            <a:r>
              <a:rPr lang="en-US" sz="2400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9746" y="628623"/>
            <a:ext cx="8164283" cy="412955"/>
          </a:xfrm>
        </p:spPr>
        <p:txBody>
          <a:bodyPr/>
          <a:lstStyle/>
          <a:p>
            <a:r>
              <a:rPr lang="en-US" altLang="en-US" sz="2000" dirty="0" smtClean="0"/>
              <a:t>Draft whitepaper available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13617" y="1220363"/>
            <a:ext cx="8551412" cy="3895925"/>
          </a:xfrm>
        </p:spPr>
        <p:txBody>
          <a:bodyPr/>
          <a:lstStyle/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600" dirty="0" smtClean="0"/>
              <a:t>We </a:t>
            </a:r>
            <a:r>
              <a:rPr lang="en-GB" sz="1600" dirty="0"/>
              <a:t>have produced a draft white paper on UC at a very high level. </a:t>
            </a:r>
            <a:endParaRPr lang="en-GB" sz="1600" dirty="0" smtClean="0"/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GB" sz="1600" dirty="0"/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600" dirty="0"/>
              <a:t>UC is a very wide topic to address – from user interface, application integration and network quality and security</a:t>
            </a:r>
          </a:p>
          <a:p>
            <a:pPr lvl="1">
              <a:buClr>
                <a:schemeClr val="accent1"/>
              </a:buClr>
            </a:pPr>
            <a:r>
              <a:rPr lang="en-GB" sz="1200" dirty="0"/>
              <a:t>UC is not a single solution but a number of technologies  that often combine</a:t>
            </a:r>
          </a:p>
          <a:p>
            <a:pPr lvl="1">
              <a:buClr>
                <a:schemeClr val="accent1"/>
              </a:buClr>
            </a:pPr>
            <a:r>
              <a:rPr lang="en-GB" sz="1200" dirty="0"/>
              <a:t>Like many business solutions to be a success it needs to be implemented at many levels from the network up and the business layer down</a:t>
            </a:r>
          </a:p>
          <a:p>
            <a:pPr lvl="1">
              <a:buClr>
                <a:schemeClr val="accent1"/>
              </a:buClr>
            </a:pPr>
            <a:r>
              <a:rPr lang="en-GB" sz="1200" dirty="0"/>
              <a:t>As many service providers  will not want to play in all areas of the UC solution stack we have broken down UC into a number of key elements</a:t>
            </a:r>
          </a:p>
          <a:p>
            <a:pPr lvl="2">
              <a:lnSpc>
                <a:spcPct val="140000"/>
              </a:lnSpc>
              <a:buFont typeface="Arial" pitchFamily="34" charset="0"/>
              <a:buChar char="•"/>
            </a:pPr>
            <a:r>
              <a:rPr lang="en-GB" sz="1200" dirty="0"/>
              <a:t>Network layer</a:t>
            </a:r>
          </a:p>
          <a:p>
            <a:pPr lvl="2">
              <a:lnSpc>
                <a:spcPct val="140000"/>
              </a:lnSpc>
              <a:buFont typeface="Arial" pitchFamily="34" charset="0"/>
              <a:buChar char="•"/>
            </a:pPr>
            <a:r>
              <a:rPr lang="en-GB" sz="1200" dirty="0"/>
              <a:t>Security</a:t>
            </a:r>
          </a:p>
          <a:p>
            <a:pPr lvl="2">
              <a:lnSpc>
                <a:spcPct val="140000"/>
              </a:lnSpc>
              <a:buFont typeface="Arial" pitchFamily="34" charset="0"/>
              <a:buChar char="•"/>
            </a:pPr>
            <a:r>
              <a:rPr lang="en-GB" sz="1200" dirty="0"/>
              <a:t>Application integration</a:t>
            </a:r>
          </a:p>
          <a:p>
            <a:pPr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318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36533" y="628623"/>
            <a:ext cx="6754454" cy="412955"/>
          </a:xfrm>
        </p:spPr>
        <p:txBody>
          <a:bodyPr/>
          <a:lstStyle/>
          <a:p>
            <a:r>
              <a:rPr lang="en-GB" sz="2000" dirty="0">
                <a:latin typeface="Century Gothic" pitchFamily="34" charset="0"/>
                <a:ea typeface="Arial"/>
                <a:cs typeface="Arial"/>
                <a:sym typeface="Arial"/>
              </a:rPr>
              <a:t>Key asks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3617" y="80467"/>
            <a:ext cx="6754455" cy="452933"/>
          </a:xfrm>
        </p:spPr>
        <p:txBody>
          <a:bodyPr/>
          <a:lstStyle/>
          <a:p>
            <a:r>
              <a:rPr lang="en-US" sz="2000" dirty="0" smtClean="0"/>
              <a:t>UC Working </a:t>
            </a:r>
            <a:r>
              <a:rPr lang="en-US" sz="2000" dirty="0"/>
              <a:t>Group</a:t>
            </a:r>
            <a:r>
              <a:rPr lang="en-US" sz="24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06998" y="1199692"/>
            <a:ext cx="8394319" cy="2904536"/>
          </a:xfrm>
        </p:spPr>
        <p:txBody>
          <a:bodyPr/>
          <a:lstStyle/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600" dirty="0"/>
              <a:t>Need the </a:t>
            </a:r>
            <a:r>
              <a:rPr lang="en-GB" sz="1600" dirty="0" smtClean="0"/>
              <a:t>UC </a:t>
            </a:r>
            <a:r>
              <a:rPr lang="en-GB" sz="1600" dirty="0"/>
              <a:t>team to engage and give </a:t>
            </a:r>
            <a:r>
              <a:rPr lang="en-GB" sz="1600" dirty="0" smtClean="0"/>
              <a:t>their </a:t>
            </a:r>
            <a:r>
              <a:rPr lang="en-GB" sz="1600" dirty="0"/>
              <a:t>input,  help with the paper</a:t>
            </a:r>
            <a:r>
              <a:rPr lang="en-GB" sz="1600" dirty="0" smtClean="0"/>
              <a:t>.</a:t>
            </a:r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GB" sz="1600" dirty="0"/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600" dirty="0"/>
              <a:t>Brainstorm new topics to add to the paper</a:t>
            </a:r>
            <a:r>
              <a:rPr lang="en-GB" sz="1600" dirty="0" smtClean="0"/>
              <a:t>.</a:t>
            </a:r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GB" sz="1600" dirty="0"/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1600" dirty="0"/>
              <a:t>Focus on a core team to do this as I know people are busy and this is not the Top of anyone's agenda.</a:t>
            </a:r>
          </a:p>
        </p:txBody>
      </p:sp>
    </p:spTree>
    <p:extLst>
      <p:ext uri="{BB962C8B-B14F-4D97-AF65-F5344CB8AC3E}">
        <p14:creationId xmlns:p14="http://schemas.microsoft.com/office/powerpoint/2010/main" val="35991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36533" y="628623"/>
            <a:ext cx="6754454" cy="412955"/>
          </a:xfrm>
        </p:spPr>
        <p:txBody>
          <a:bodyPr/>
          <a:lstStyle/>
          <a:p>
            <a:r>
              <a:rPr lang="en-US" sz="2000" dirty="0" smtClean="0"/>
              <a:t>What’s next ? Let’s discuss this initiative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3617" y="80467"/>
            <a:ext cx="6754455" cy="452933"/>
          </a:xfrm>
        </p:spPr>
        <p:txBody>
          <a:bodyPr/>
          <a:lstStyle/>
          <a:p>
            <a:r>
              <a:rPr lang="en-US" sz="2000" dirty="0"/>
              <a:t>Transition to IP &amp; IPX </a:t>
            </a:r>
            <a:r>
              <a:rPr lang="en-US" sz="2000" dirty="0" smtClean="0"/>
              <a:t>Working </a:t>
            </a:r>
            <a:r>
              <a:rPr lang="en-US" sz="2000" dirty="0"/>
              <a:t>Group</a:t>
            </a:r>
            <a:r>
              <a:rPr lang="en-US" sz="24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06998" y="1199692"/>
            <a:ext cx="8394319" cy="2904536"/>
          </a:xfrm>
        </p:spPr>
        <p:txBody>
          <a:bodyPr/>
          <a:lstStyle/>
          <a:p>
            <a:pPr marL="228600" lvl="1" fontAlgn="base">
              <a:spcBef>
                <a:spcPts val="1000"/>
              </a:spcBef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fr-FR" sz="1600" dirty="0" smtClean="0"/>
              <a:t>Foster </a:t>
            </a:r>
            <a:r>
              <a:rPr lang="en-US" altLang="fr-FR" sz="1600" dirty="0"/>
              <a:t>adoption of IPX by Carriers and MNOs by helping to alleviate two obstacles :</a:t>
            </a:r>
          </a:p>
          <a:p>
            <a:pPr lvl="1" fontAlgn="base"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fr-FR" sz="1200" dirty="0"/>
              <a:t>Confusion about IPX – that slows down the decision making</a:t>
            </a:r>
          </a:p>
          <a:p>
            <a:pPr lvl="1" fontAlgn="base"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fr-FR" sz="1200" dirty="0"/>
              <a:t>Complexity and lack of guidance - that slows down implementation</a:t>
            </a:r>
          </a:p>
          <a:p>
            <a:pPr marL="228600" lvl="1" fontAlgn="base">
              <a:spcBef>
                <a:spcPts val="1000"/>
              </a:spcBef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fr-FR" sz="1600" dirty="0" smtClean="0"/>
              <a:t>Develop an </a:t>
            </a:r>
            <a:r>
              <a:rPr lang="en-US" altLang="fr-FR" sz="1600" dirty="0"/>
              <a:t>industry approved  “IPX self-certification tool kit” </a:t>
            </a:r>
            <a:r>
              <a:rPr lang="en-US" altLang="fr-FR" sz="1600" dirty="0" smtClean="0"/>
              <a:t>for </a:t>
            </a:r>
            <a:r>
              <a:rPr lang="en-US" altLang="fr-FR" sz="1600" dirty="0"/>
              <a:t>IPX providers </a:t>
            </a:r>
            <a:r>
              <a:rPr lang="en-US" altLang="fr-FR" sz="1600" dirty="0" smtClean="0"/>
              <a:t>and </a:t>
            </a:r>
            <a:r>
              <a:rPr lang="en-US" altLang="fr-FR" sz="1600" dirty="0"/>
              <a:t>their customers </a:t>
            </a:r>
            <a:r>
              <a:rPr lang="en-US" altLang="fr-FR" sz="1600" dirty="0" smtClean="0"/>
              <a:t>(jointly with GSMA)</a:t>
            </a:r>
            <a:endParaRPr lang="en-US" altLang="fr-FR" sz="1600" dirty="0"/>
          </a:p>
          <a:p>
            <a:pPr lvl="1" fontAlgn="base"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fr-FR" sz="1200" dirty="0"/>
              <a:t>clarify what their IPX offer (or requirement) is - and isn’t - against a commonly agreed IPX </a:t>
            </a:r>
            <a:r>
              <a:rPr lang="en-US" altLang="fr-FR" sz="1200" dirty="0" smtClean="0"/>
              <a:t>definition</a:t>
            </a:r>
            <a:endParaRPr lang="en-US" altLang="fr-FR" sz="1200" dirty="0"/>
          </a:p>
          <a:p>
            <a:pPr lvl="1" fontAlgn="base"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fr-FR" sz="1200" dirty="0"/>
              <a:t>describe key technical, operational and services features against commonly agreed recommendations &amp; best </a:t>
            </a:r>
            <a:r>
              <a:rPr lang="en-US" altLang="fr-FR" sz="1200" dirty="0" smtClean="0"/>
              <a:t>practices</a:t>
            </a:r>
            <a:endParaRPr lang="en-US" altLang="fr-FR" sz="1200" dirty="0"/>
          </a:p>
          <a:p>
            <a:pPr lvl="1" fontAlgn="base"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fr-FR" sz="1200" dirty="0"/>
              <a:t>accelerate and simplify implementation by leveraging practical tools derived from industry </a:t>
            </a:r>
            <a:r>
              <a:rPr lang="en-US" altLang="fr-FR" sz="1200" dirty="0" smtClean="0"/>
              <a:t>best</a:t>
            </a:r>
            <a:endParaRPr lang="en-US" altLang="fr-FR" sz="1400" dirty="0" smtClean="0">
              <a:solidFill>
                <a:srgbClr val="FF0000"/>
              </a:solidFill>
            </a:endParaRPr>
          </a:p>
          <a:p>
            <a:pPr marL="228600" lvl="1" fontAlgn="base">
              <a:spcBef>
                <a:spcPts val="1000"/>
              </a:spcBef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fr-FR" sz="1600" dirty="0" smtClean="0"/>
              <a:t>Focus for next year : clarify the “Grey Areas” of IPX</a:t>
            </a:r>
          </a:p>
          <a:p>
            <a:pPr lvl="1" fontAlgn="base"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fr-FR" sz="1200" dirty="0" smtClean="0"/>
              <a:t>Definition</a:t>
            </a:r>
            <a:endParaRPr lang="en-US" altLang="fr-FR" sz="1200" dirty="0"/>
          </a:p>
          <a:p>
            <a:pPr lvl="1" fontAlgn="base"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fr-FR" sz="1200" dirty="0"/>
              <a:t>Business Model</a:t>
            </a:r>
          </a:p>
          <a:p>
            <a:pPr lvl="1" fontAlgn="base">
              <a:spcAft>
                <a:spcPct val="0"/>
              </a:spcAft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fr-FR" sz="1200" dirty="0" smtClean="0"/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11749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3617" y="134897"/>
            <a:ext cx="6754455" cy="1353312"/>
          </a:xfrm>
        </p:spPr>
        <p:txBody>
          <a:bodyPr/>
          <a:lstStyle/>
          <a:p>
            <a:r>
              <a:rPr lang="en-US" sz="2000" dirty="0" smtClean="0"/>
              <a:t>IMS Working Group</a:t>
            </a:r>
            <a:r>
              <a:rPr lang="en-US" sz="2400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9746" y="628623"/>
            <a:ext cx="8164283" cy="412955"/>
          </a:xfrm>
        </p:spPr>
        <p:txBody>
          <a:bodyPr/>
          <a:lstStyle/>
          <a:p>
            <a:r>
              <a:rPr lang="en-US" sz="2000" dirty="0" smtClean="0"/>
              <a:t>NNI </a:t>
            </a:r>
            <a:r>
              <a:rPr lang="en-US" sz="2000" dirty="0"/>
              <a:t>Definition, Service </a:t>
            </a:r>
            <a:r>
              <a:rPr lang="en-US" sz="2000" dirty="0" smtClean="0"/>
              <a:t>Interoperability, </a:t>
            </a:r>
            <a:r>
              <a:rPr lang="en-US" sz="2000" dirty="0"/>
              <a:t>Business Model Definition</a:t>
            </a:r>
            <a:r>
              <a:rPr lang="en-US" sz="2000" dirty="0" smtClean="0"/>
              <a:t> 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13617" y="1078845"/>
            <a:ext cx="8551412" cy="3895925"/>
          </a:xfrm>
        </p:spPr>
        <p:txBody>
          <a:bodyPr/>
          <a:lstStyle/>
          <a:p>
            <a:pPr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IMS-Based </a:t>
            </a:r>
            <a:r>
              <a:rPr lang="en-US" sz="1600" dirty="0"/>
              <a:t>Services: Network – Network Interface </a:t>
            </a:r>
            <a:r>
              <a:rPr lang="en-US" sz="1600" dirty="0" smtClean="0"/>
              <a:t>Definition</a:t>
            </a:r>
            <a:endParaRPr lang="en-GB" sz="1600" dirty="0" smtClean="0"/>
          </a:p>
          <a:p>
            <a:pPr lvl="1"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GB" sz="1200" dirty="0" smtClean="0"/>
              <a:t>Transport </a:t>
            </a:r>
            <a:r>
              <a:rPr lang="en-GB" sz="1200" dirty="0"/>
              <a:t>layer </a:t>
            </a:r>
            <a:r>
              <a:rPr lang="en-GB" sz="1200" dirty="0" smtClean="0"/>
              <a:t>interfaces ; Signalling protocols</a:t>
            </a:r>
          </a:p>
          <a:p>
            <a:pPr lvl="1"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GB" sz="1200" dirty="0" smtClean="0"/>
              <a:t>Codecs (voice and video) - with engineering guidelines</a:t>
            </a:r>
          </a:p>
          <a:p>
            <a:pPr lvl="1"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GB" sz="1200" dirty="0" smtClean="0"/>
              <a:t>Security at transport layer</a:t>
            </a:r>
          </a:p>
          <a:p>
            <a:pPr lvl="1"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GB" sz="1200" dirty="0"/>
              <a:t>Alternatives for service configuration at NNI - “best implementation practices”</a:t>
            </a:r>
          </a:p>
          <a:p>
            <a:pPr lvl="1"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GB" sz="1200" dirty="0"/>
              <a:t>Interconnection F</a:t>
            </a:r>
            <a:r>
              <a:rPr lang="en-GB" sz="1200" dirty="0" smtClean="0"/>
              <a:t>orms </a:t>
            </a:r>
            <a:r>
              <a:rPr lang="en-GB" sz="1200" dirty="0"/>
              <a:t>for four </a:t>
            </a:r>
            <a:r>
              <a:rPr lang="en-GB" sz="1200" dirty="0" smtClean="0"/>
              <a:t>services : </a:t>
            </a:r>
            <a:r>
              <a:rPr lang="en-GB" sz="1200" dirty="0"/>
              <a:t>Voice over IP, Voice over IMS, </a:t>
            </a:r>
            <a:r>
              <a:rPr lang="en-GB" sz="1200" dirty="0" err="1"/>
              <a:t>ViLTE</a:t>
            </a:r>
            <a:r>
              <a:rPr lang="en-GB" sz="1200" dirty="0"/>
              <a:t> </a:t>
            </a:r>
            <a:r>
              <a:rPr lang="en-GB" sz="1200" dirty="0" smtClean="0"/>
              <a:t>, Diameter </a:t>
            </a:r>
            <a:r>
              <a:rPr lang="en-GB" sz="1200" dirty="0"/>
              <a:t>Signalling</a:t>
            </a:r>
            <a:endParaRPr lang="en-US" sz="1200" dirty="0"/>
          </a:p>
          <a:p>
            <a:pPr marL="228600" lvl="2">
              <a:spcBef>
                <a:spcPts val="1000"/>
              </a:spcBef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IMS-Based Services: Service Interoperability</a:t>
            </a:r>
          </a:p>
          <a:p>
            <a:pPr lvl="1"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Basic </a:t>
            </a:r>
            <a:r>
              <a:rPr lang="en-US" sz="1200" dirty="0"/>
              <a:t>principles for call routing, </a:t>
            </a:r>
            <a:r>
              <a:rPr lang="en-US" sz="1200" dirty="0" err="1"/>
              <a:t>QoS</a:t>
            </a:r>
            <a:r>
              <a:rPr lang="en-US" sz="1200" dirty="0"/>
              <a:t> control and </a:t>
            </a:r>
            <a:r>
              <a:rPr lang="en-US" sz="1200" dirty="0" smtClean="0"/>
              <a:t>monitoring, network </a:t>
            </a:r>
            <a:r>
              <a:rPr lang="en-US" sz="1200" dirty="0"/>
              <a:t>security service at </a:t>
            </a:r>
            <a:r>
              <a:rPr lang="en-US" sz="1200" dirty="0" smtClean="0"/>
              <a:t>application layer</a:t>
            </a:r>
            <a:endParaRPr lang="it-IT" sz="1200" dirty="0"/>
          </a:p>
          <a:p>
            <a:pPr lvl="1"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Analysis </a:t>
            </a:r>
            <a:r>
              <a:rPr lang="en-US" sz="1200" dirty="0" smtClean="0"/>
              <a:t>of five </a:t>
            </a:r>
            <a:r>
              <a:rPr lang="en-US" sz="1200" dirty="0"/>
              <a:t>major interworking scenarios: </a:t>
            </a:r>
            <a:r>
              <a:rPr lang="en-US" sz="1200" dirty="0" smtClean="0"/>
              <a:t>IMS to IMS (with and w/o fixed/mobile interworking), Legacy to IMS, IMS to VoIP, </a:t>
            </a:r>
            <a:r>
              <a:rPr lang="en-US" sz="1200" dirty="0" err="1" smtClean="0"/>
              <a:t>WebRTC</a:t>
            </a:r>
            <a:endParaRPr lang="en-US" sz="1200" dirty="0"/>
          </a:p>
          <a:p>
            <a:pPr lvl="1"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Roaming </a:t>
            </a:r>
            <a:r>
              <a:rPr lang="en-US" sz="1200" dirty="0"/>
              <a:t>scenario (LBO and S8HR</a:t>
            </a:r>
            <a:r>
              <a:rPr lang="en-US" sz="1200" dirty="0" smtClean="0"/>
              <a:t>) ; Features </a:t>
            </a:r>
            <a:r>
              <a:rPr lang="en-US" sz="1200" dirty="0"/>
              <a:t>and capabilities of the </a:t>
            </a:r>
            <a:r>
              <a:rPr lang="en-US" sz="1200" dirty="0" err="1"/>
              <a:t>hubbing</a:t>
            </a:r>
            <a:r>
              <a:rPr lang="en-US" sz="1200" dirty="0"/>
              <a:t> </a:t>
            </a:r>
            <a:r>
              <a:rPr lang="en-US" sz="1200" dirty="0" smtClean="0"/>
              <a:t>mode</a:t>
            </a:r>
            <a:endParaRPr lang="en-GB" sz="1600" dirty="0" smtClean="0"/>
          </a:p>
          <a:p>
            <a:pPr marL="228600" lvl="2">
              <a:spcBef>
                <a:spcPts val="1000"/>
              </a:spcBef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IMS Business Model Definition </a:t>
            </a:r>
          </a:p>
          <a:p>
            <a:pPr lvl="1"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Working closely with GSMA (Network 2020, WSOLU, NG…)</a:t>
            </a:r>
          </a:p>
          <a:p>
            <a:pPr lvl="1"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GB" sz="1200" dirty="0" smtClean="0"/>
              <a:t>endorsed three </a:t>
            </a:r>
            <a:r>
              <a:rPr lang="en-GB" sz="1200" dirty="0"/>
              <a:t>layer architecture </a:t>
            </a:r>
            <a:r>
              <a:rPr lang="en-GB" sz="1200" dirty="0" smtClean="0"/>
              <a:t>(transport, signalling, service) </a:t>
            </a:r>
          </a:p>
          <a:p>
            <a:pPr lvl="1"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GB" sz="1200" dirty="0" smtClean="0"/>
              <a:t>proposed </a:t>
            </a:r>
            <a:r>
              <a:rPr lang="en-GB" sz="1200" dirty="0"/>
              <a:t>a charging unit scheme </a:t>
            </a:r>
            <a:endParaRPr lang="en-GB" sz="1200" dirty="0" smtClean="0"/>
          </a:p>
          <a:p>
            <a:pPr lvl="1"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proposed best practices to speed up NNI implementation</a:t>
            </a:r>
            <a:endParaRPr lang="en-GB" sz="1200" i="1" dirty="0" smtClean="0">
              <a:solidFill>
                <a:srgbClr val="F68A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3617" y="80467"/>
            <a:ext cx="6754455" cy="1353312"/>
          </a:xfrm>
        </p:spPr>
        <p:txBody>
          <a:bodyPr/>
          <a:lstStyle/>
          <a:p>
            <a:r>
              <a:rPr lang="en-US" sz="2000" dirty="0"/>
              <a:t>IMS Working Group</a:t>
            </a:r>
            <a:r>
              <a:rPr lang="en-US" sz="24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06998" y="1199692"/>
            <a:ext cx="8394319" cy="2904536"/>
          </a:xfrm>
        </p:spPr>
        <p:txBody>
          <a:bodyPr/>
          <a:lstStyle/>
          <a:p>
            <a:pPr marL="342900" indent="-342900">
              <a:buClr>
                <a:srgbClr val="F68A39"/>
              </a:buClr>
              <a:buFont typeface="+mj-lt"/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In addition to </a:t>
            </a:r>
            <a:r>
              <a:rPr lang="en-US" sz="1500" dirty="0" err="1">
                <a:solidFill>
                  <a:schemeClr val="tx1"/>
                </a:solidFill>
              </a:rPr>
              <a:t>VoLTE</a:t>
            </a:r>
            <a:r>
              <a:rPr lang="en-US" sz="1500" dirty="0">
                <a:solidFill>
                  <a:schemeClr val="tx1"/>
                </a:solidFill>
              </a:rPr>
              <a:t>/</a:t>
            </a:r>
            <a:r>
              <a:rPr lang="en-US" sz="1500" dirty="0" err="1">
                <a:solidFill>
                  <a:schemeClr val="tx1"/>
                </a:solidFill>
              </a:rPr>
              <a:t>ViLTE</a:t>
            </a:r>
            <a:r>
              <a:rPr lang="en-US" sz="1500" dirty="0">
                <a:solidFill>
                  <a:schemeClr val="tx1"/>
                </a:solidFill>
              </a:rPr>
              <a:t>, RCS which service/app should rely on an IMS platform</a:t>
            </a:r>
            <a:r>
              <a:rPr lang="en-US" sz="1500" dirty="0" smtClean="0">
                <a:solidFill>
                  <a:schemeClr val="tx1"/>
                </a:solidFill>
              </a:rPr>
              <a:t>?</a:t>
            </a:r>
          </a:p>
          <a:p>
            <a:pPr marL="342900" lvl="0" indent="-342900">
              <a:buClr>
                <a:srgbClr val="F68A39"/>
              </a:buClr>
              <a:buFont typeface="+mj-lt"/>
              <a:buAutoNum type="arabicPeriod"/>
            </a:pPr>
            <a:r>
              <a:rPr lang="en-US" sz="1500" dirty="0" smtClean="0"/>
              <a:t>Which business model (and related charging units) should SP/Carriers adopt in IMS?</a:t>
            </a:r>
          </a:p>
          <a:p>
            <a:pPr marL="342900" lvl="0" indent="-342900">
              <a:buClr>
                <a:srgbClr val="F68A39"/>
              </a:buClr>
              <a:buFont typeface="+mj-lt"/>
              <a:buAutoNum type="arabicPeriod"/>
            </a:pPr>
            <a:r>
              <a:rPr lang="en-US" sz="1500" dirty="0" smtClean="0"/>
              <a:t>Is there any (basic) problem in </a:t>
            </a:r>
            <a:r>
              <a:rPr lang="en-US" sz="1500" dirty="0" err="1" smtClean="0"/>
              <a:t>VoLTE</a:t>
            </a:r>
            <a:r>
              <a:rPr lang="en-US" sz="1500" dirty="0" smtClean="0"/>
              <a:t> interoperability?</a:t>
            </a:r>
          </a:p>
          <a:p>
            <a:pPr marL="342900" lvl="0" indent="-342900">
              <a:buClr>
                <a:srgbClr val="F68A39"/>
              </a:buClr>
              <a:buFont typeface="+mj-lt"/>
              <a:buAutoNum type="arabicPeriod"/>
            </a:pPr>
            <a:r>
              <a:rPr lang="en-US" sz="1500" dirty="0" smtClean="0"/>
              <a:t>How to “discover” the profile (TDM / IP / IMS) of the called party and how to properly route the call? </a:t>
            </a:r>
          </a:p>
          <a:p>
            <a:pPr marL="342900" lvl="0" indent="-342900">
              <a:buClr>
                <a:srgbClr val="F68A39"/>
              </a:buClr>
              <a:buFont typeface="+mj-lt"/>
              <a:buAutoNum type="arabicPeriod"/>
            </a:pPr>
            <a:r>
              <a:rPr lang="en-US" sz="1500" dirty="0" smtClean="0"/>
              <a:t>Which roaming scheme has to be adopted (LBO vs. S8HR)?</a:t>
            </a:r>
          </a:p>
          <a:p>
            <a:pPr marL="342900" lvl="0" indent="-342900">
              <a:buClr>
                <a:srgbClr val="F68A39"/>
              </a:buClr>
              <a:buFont typeface="+mj-lt"/>
              <a:buAutoNum type="arabicPeriod"/>
            </a:pPr>
            <a:r>
              <a:rPr lang="en-US" sz="1500" dirty="0" smtClean="0"/>
              <a:t>How to reduce the implementation time of an IMS NNI?</a:t>
            </a:r>
          </a:p>
          <a:p>
            <a:pPr marL="342900" lvl="0" indent="-342900">
              <a:buClr>
                <a:srgbClr val="F68A39"/>
              </a:buClr>
              <a:buFont typeface="+mj-lt"/>
              <a:buAutoNum type="arabicPeriod"/>
            </a:pPr>
            <a:r>
              <a:rPr lang="en-US" sz="1500" dirty="0" smtClean="0"/>
              <a:t>What is the impact of NFV paradigm implementing an IMS platform?</a:t>
            </a:r>
          </a:p>
          <a:p>
            <a:pPr marL="342900" lvl="0" indent="-342900">
              <a:buClr>
                <a:srgbClr val="F68A39"/>
              </a:buClr>
              <a:buFont typeface="+mj-lt"/>
              <a:buAutoNum type="arabicPeriod"/>
            </a:pPr>
            <a:r>
              <a:rPr lang="en-US" sz="1500" dirty="0"/>
              <a:t>What is the impact </a:t>
            </a:r>
            <a:r>
              <a:rPr lang="en-US" sz="1500" dirty="0" smtClean="0"/>
              <a:t>on OSS/BSS?</a:t>
            </a:r>
          </a:p>
          <a:p>
            <a:pPr marL="342900" lvl="0" indent="-342900">
              <a:buClr>
                <a:srgbClr val="F68A39"/>
              </a:buClr>
              <a:buFont typeface="+mj-lt"/>
              <a:buAutoNum type="arabicPeriod"/>
            </a:pPr>
            <a:r>
              <a:rPr lang="en-US" sz="1500" dirty="0" smtClean="0"/>
              <a:t>…………………….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3616" y="4403523"/>
            <a:ext cx="6930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 smtClean="0">
                <a:solidFill>
                  <a:srgbClr val="559CC4"/>
                </a:solidFill>
                <a:latin typeface="Gotham HTF Book" charset="0"/>
                <a:ea typeface="Gotham HTF Book" charset="0"/>
                <a:cs typeface="Gotham HTF Book" charset="0"/>
              </a:rPr>
              <a:t>IMS Int. Services can be </a:t>
            </a:r>
            <a:r>
              <a:rPr lang="en-GB" sz="1400" b="1" smtClean="0">
                <a:solidFill>
                  <a:srgbClr val="559CC4"/>
                </a:solidFill>
                <a:latin typeface="Gotham HTF Book" charset="0"/>
                <a:ea typeface="Gotham HTF Book" charset="0"/>
                <a:cs typeface="Gotham HTF Book" charset="0"/>
              </a:rPr>
              <a:t>offered today, </a:t>
            </a:r>
            <a:r>
              <a:rPr lang="en-GB" sz="1400" b="1" dirty="0" smtClean="0">
                <a:solidFill>
                  <a:srgbClr val="559CC4"/>
                </a:solidFill>
                <a:latin typeface="Gotham HTF Book" charset="0"/>
                <a:ea typeface="Gotham HTF Book" charset="0"/>
                <a:cs typeface="Gotham HTF Book" charset="0"/>
              </a:rPr>
              <a:t>but a lot has to be done in order to achieve completeness and efficiency</a:t>
            </a:r>
            <a:endParaRPr lang="it-IT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9746" y="628623"/>
            <a:ext cx="8481571" cy="4129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kern="1200">
                <a:solidFill>
                  <a:srgbClr val="559CC4"/>
                </a:solidFill>
                <a:latin typeface="Gotham HTF Book" charset="0"/>
                <a:ea typeface="Gotham HTF Book" charset="0"/>
                <a:cs typeface="Gotham HTF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Looking ahead : roundtable discussion on the </a:t>
            </a:r>
            <a:r>
              <a:rPr lang="en-US" sz="2000" dirty="0"/>
              <a:t>future of </a:t>
            </a:r>
            <a:r>
              <a:rPr lang="en-US" sz="2000" dirty="0" smtClean="0"/>
              <a:t>IMS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24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3617" y="134897"/>
            <a:ext cx="6754455" cy="1353312"/>
          </a:xfrm>
        </p:spPr>
        <p:txBody>
          <a:bodyPr/>
          <a:lstStyle/>
          <a:p>
            <a:r>
              <a:rPr lang="en-US" sz="2000" dirty="0" smtClean="0"/>
              <a:t>NFV Working Group</a:t>
            </a:r>
            <a:r>
              <a:rPr lang="en-US" sz="2400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9746" y="628623"/>
            <a:ext cx="8164283" cy="412955"/>
          </a:xfrm>
        </p:spPr>
        <p:txBody>
          <a:bodyPr/>
          <a:lstStyle/>
          <a:p>
            <a:r>
              <a:rPr lang="en-US" altLang="en-US" sz="2000" dirty="0" smtClean="0"/>
              <a:t>Exploring the impact of </a:t>
            </a:r>
            <a:r>
              <a:rPr lang="en-US" altLang="en-US" sz="2000" dirty="0"/>
              <a:t>NFV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13617" y="1078845"/>
            <a:ext cx="8551412" cy="3895925"/>
          </a:xfrm>
        </p:spPr>
        <p:txBody>
          <a:bodyPr/>
          <a:lstStyle/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600" dirty="0" smtClean="0"/>
              <a:t>Objective of Working Group</a:t>
            </a:r>
            <a:endParaRPr lang="en-US" altLang="en-US" sz="1600" dirty="0"/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200" dirty="0" smtClean="0"/>
              <a:t>explore impact </a:t>
            </a:r>
            <a:r>
              <a:rPr lang="en-US" altLang="en-US" sz="1200" dirty="0"/>
              <a:t>of SDN/NFV implementation in the Service Providers’ and Carriers’ </a:t>
            </a:r>
            <a:r>
              <a:rPr lang="en-US" altLang="en-US" sz="1200" dirty="0" smtClean="0"/>
              <a:t>networks</a:t>
            </a:r>
            <a:endParaRPr lang="en-US" altLang="en-US" sz="1200" dirty="0"/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200" dirty="0" smtClean="0"/>
              <a:t>analyze </a:t>
            </a:r>
            <a:r>
              <a:rPr lang="en-US" altLang="en-US" sz="1200" dirty="0"/>
              <a:t>how SDN/NFV is changing the current services in terms of configuration, implementation, information exchanged, operational process, expertise of the personnel, etc.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200" dirty="0" smtClean="0"/>
              <a:t>identify </a:t>
            </a:r>
            <a:r>
              <a:rPr lang="en-US" altLang="en-US" sz="1200" dirty="0"/>
              <a:t>whether and how SDN/NFV modify the current way of interconnecting for wholesale services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200" dirty="0" smtClean="0"/>
              <a:t>evaluate </a:t>
            </a:r>
            <a:r>
              <a:rPr lang="en-US" altLang="en-US" sz="1200" dirty="0"/>
              <a:t>the additional efficiency Service Providers and Carriers can gain adoption a SDN-NFV architecture</a:t>
            </a:r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Deliverables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200" dirty="0"/>
              <a:t>State of the art in NFV </a:t>
            </a:r>
            <a:r>
              <a:rPr lang="en-US" altLang="en-US" sz="1200" dirty="0" smtClean="0"/>
              <a:t>– May </a:t>
            </a:r>
            <a:r>
              <a:rPr lang="en-US" altLang="en-US" sz="1200" dirty="0"/>
              <a:t>2016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200" dirty="0"/>
              <a:t>Operational Impact of NFV </a:t>
            </a:r>
            <a:r>
              <a:rPr lang="en-US" altLang="en-US" sz="1200" dirty="0" smtClean="0"/>
              <a:t>– May </a:t>
            </a:r>
            <a:r>
              <a:rPr lang="en-US" altLang="en-US" sz="1200" dirty="0"/>
              <a:t>2017</a:t>
            </a:r>
          </a:p>
          <a:p>
            <a:pPr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Operational </a:t>
            </a:r>
            <a:r>
              <a:rPr lang="en-US" altLang="en-US" sz="1600" dirty="0"/>
              <a:t>Impact of </a:t>
            </a:r>
            <a:r>
              <a:rPr lang="en-US" altLang="en-US" sz="1600" dirty="0" smtClean="0"/>
              <a:t>NFV (May 2017)</a:t>
            </a:r>
            <a:endParaRPr lang="en-GB" sz="1600" dirty="0" smtClean="0"/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Processes : Engineering, QA, Commercial, Site, IP, Security, Provisioning, Other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Technical : Activation and Provisioning, Change management, Inventory management, Performance management, Fault Management, SLA management, OSS/BSS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Organizational : Culture, Headcount, Performance, Re-architecting NFV Solution to Fit Existing Infrastructure, Inter departmental commitment </a:t>
            </a:r>
          </a:p>
        </p:txBody>
      </p:sp>
    </p:spTree>
    <p:extLst>
      <p:ext uri="{BB962C8B-B14F-4D97-AF65-F5344CB8AC3E}">
        <p14:creationId xmlns:p14="http://schemas.microsoft.com/office/powerpoint/2010/main" val="22989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36533" y="628623"/>
            <a:ext cx="6754454" cy="412955"/>
          </a:xfrm>
        </p:spPr>
        <p:txBody>
          <a:bodyPr/>
          <a:lstStyle/>
          <a:p>
            <a:r>
              <a:rPr lang="en-US" sz="2000" dirty="0"/>
              <a:t>New Areas to Explore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3617" y="80467"/>
            <a:ext cx="6754455" cy="1353312"/>
          </a:xfrm>
        </p:spPr>
        <p:txBody>
          <a:bodyPr/>
          <a:lstStyle/>
          <a:p>
            <a:r>
              <a:rPr lang="en-US" sz="2000" dirty="0"/>
              <a:t>NFV Working Group</a:t>
            </a:r>
            <a:r>
              <a:rPr lang="en-US" sz="24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06998" y="1199692"/>
            <a:ext cx="8394319" cy="2904536"/>
          </a:xfrm>
        </p:spPr>
        <p:txBody>
          <a:bodyPr/>
          <a:lstStyle/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Sharing information to migrate successfully – what are the main components (hypervisors, virtual components, cloud software, orchestrators</a:t>
            </a:r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n-US" sz="1600" dirty="0"/>
              <a:t>Multi-vendor / open source implementations – how to put all the pieces together, what works with what</a:t>
            </a:r>
            <a:endParaRPr lang="en-US" altLang="en-US" sz="1600" dirty="0"/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Issues encountered if any from those </a:t>
            </a:r>
            <a:r>
              <a:rPr lang="en-US" altLang="en-US" sz="1600" dirty="0" err="1"/>
              <a:t>PoCs</a:t>
            </a:r>
            <a:r>
              <a:rPr lang="en-US" altLang="en-US" sz="1600" dirty="0"/>
              <a:t> – lessons learned</a:t>
            </a:r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How can carriers improve their infrastructure to support such technologies – what can be achieved and what are still open issues</a:t>
            </a:r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Dimensioning rules for NFV</a:t>
            </a:r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Debugging in NFV</a:t>
            </a:r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HA in NFV (using public clouds)</a:t>
            </a:r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Moving beyond NFV to cloud</a:t>
            </a:r>
          </a:p>
        </p:txBody>
      </p:sp>
    </p:spTree>
    <p:extLst>
      <p:ext uri="{BB962C8B-B14F-4D97-AF65-F5344CB8AC3E}">
        <p14:creationId xmlns:p14="http://schemas.microsoft.com/office/powerpoint/2010/main" val="18261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3617" y="134897"/>
            <a:ext cx="6754455" cy="1353312"/>
          </a:xfrm>
        </p:spPr>
        <p:txBody>
          <a:bodyPr/>
          <a:lstStyle/>
          <a:p>
            <a:r>
              <a:rPr lang="en-US" sz="2000" dirty="0" err="1" smtClean="0"/>
              <a:t>IoT</a:t>
            </a:r>
            <a:r>
              <a:rPr lang="en-US" sz="2000" dirty="0" smtClean="0"/>
              <a:t> Working Group</a:t>
            </a:r>
            <a:r>
              <a:rPr lang="en-US" sz="2400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9746" y="628623"/>
            <a:ext cx="8164283" cy="412955"/>
          </a:xfrm>
        </p:spPr>
        <p:txBody>
          <a:bodyPr/>
          <a:lstStyle/>
          <a:p>
            <a:r>
              <a:rPr lang="en-US" sz="2000" dirty="0" err="1"/>
              <a:t>IoT</a:t>
            </a:r>
            <a:r>
              <a:rPr lang="en-US" sz="2000" dirty="0"/>
              <a:t> in the Carrier </a:t>
            </a:r>
            <a:r>
              <a:rPr lang="en-US" sz="2000" dirty="0" smtClean="0"/>
              <a:t>World : whitepaper published in May 2017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13617" y="1078845"/>
            <a:ext cx="8551412" cy="3895925"/>
          </a:xfrm>
        </p:spPr>
        <p:txBody>
          <a:bodyPr/>
          <a:lstStyle/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How </a:t>
            </a:r>
            <a:r>
              <a:rPr lang="en-US" sz="1600" dirty="0" smtClean="0"/>
              <a:t>are Carriers contributing to the </a:t>
            </a:r>
            <a:r>
              <a:rPr lang="en-US" sz="1600" dirty="0" err="1"/>
              <a:t>IoT</a:t>
            </a:r>
            <a:r>
              <a:rPr lang="en-US" sz="1600" dirty="0"/>
              <a:t> ecosystem?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Connectivity services : Public Internet, MPLS, Capacity, IPX Transport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Voice and SMS services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Roaming services : Managed Roaming service, Roaming </a:t>
            </a:r>
            <a:r>
              <a:rPr lang="en-US" sz="1200" dirty="0" smtClean="0"/>
              <a:t>Signaling </a:t>
            </a:r>
            <a:r>
              <a:rPr lang="en-US" sz="1200" dirty="0"/>
              <a:t>(SIGTRAN and LTE Diameter), Data Roaming, Voice and SMS, Roaming based on other type of connectivity (</a:t>
            </a:r>
            <a:r>
              <a:rPr lang="en-US" sz="1200" dirty="0" err="1"/>
              <a:t>WiFi</a:t>
            </a:r>
            <a:r>
              <a:rPr lang="en-US" sz="1200" dirty="0"/>
              <a:t>, LORA,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Are Carrier services adapted to </a:t>
            </a:r>
            <a:r>
              <a:rPr lang="en-US" sz="1600" dirty="0" err="1" smtClean="0"/>
              <a:t>IoT</a:t>
            </a:r>
            <a:r>
              <a:rPr lang="en-US" sz="1600" dirty="0" smtClean="0"/>
              <a:t> </a:t>
            </a:r>
            <a:r>
              <a:rPr lang="en-US" sz="1600" dirty="0"/>
              <a:t>ecosystem </a:t>
            </a:r>
            <a:r>
              <a:rPr lang="en-US" sz="1600" dirty="0" smtClean="0"/>
              <a:t>requirements ?</a:t>
            </a:r>
            <a:endParaRPr lang="en-US" altLang="en-US" sz="1600" dirty="0"/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Signaling </a:t>
            </a:r>
            <a:r>
              <a:rPr lang="en-US" sz="1200" dirty="0"/>
              <a:t>Storm is affecting MNOs and also Carriers </a:t>
            </a:r>
            <a:endParaRPr lang="en-US" sz="1200" dirty="0" smtClean="0"/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A5A5A5">
                    <a:lumMod val="50000"/>
                  </a:srgbClr>
                </a:solidFill>
              </a:rPr>
              <a:t>SLAs are required between Carriers on those services where </a:t>
            </a:r>
            <a:r>
              <a:rPr lang="en-US" sz="1200" dirty="0" err="1">
                <a:solidFill>
                  <a:srgbClr val="A5A5A5">
                    <a:lumMod val="50000"/>
                  </a:srgbClr>
                </a:solidFill>
              </a:rPr>
              <a:t>IoT</a:t>
            </a:r>
            <a:r>
              <a:rPr lang="en-US" sz="1200" dirty="0">
                <a:solidFill>
                  <a:srgbClr val="A5A5A5">
                    <a:lumMod val="50000"/>
                  </a:srgbClr>
                </a:solidFill>
              </a:rPr>
              <a:t> traffic is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A5A5A5">
                    <a:lumMod val="50000"/>
                  </a:srgbClr>
                </a:solidFill>
              </a:rPr>
              <a:t>Real time </a:t>
            </a:r>
            <a:r>
              <a:rPr lang="en-US" sz="1200" dirty="0">
                <a:solidFill>
                  <a:srgbClr val="A5A5A5">
                    <a:lumMod val="50000"/>
                  </a:srgbClr>
                </a:solidFill>
              </a:rPr>
              <a:t>communications and redundancy is getting more importance in a growing </a:t>
            </a:r>
            <a:r>
              <a:rPr lang="en-US" sz="1200" dirty="0" err="1">
                <a:solidFill>
                  <a:srgbClr val="A5A5A5">
                    <a:lumMod val="50000"/>
                  </a:srgbClr>
                </a:solidFill>
              </a:rPr>
              <a:t>IoT</a:t>
            </a:r>
            <a:r>
              <a:rPr lang="en-US" sz="1200" dirty="0">
                <a:solidFill>
                  <a:srgbClr val="A5A5A5">
                    <a:lumMod val="50000"/>
                  </a:srgbClr>
                </a:solidFill>
              </a:rPr>
              <a:t> ecosystem </a:t>
            </a:r>
            <a:endParaRPr lang="en-US" sz="1200" dirty="0" smtClean="0">
              <a:solidFill>
                <a:srgbClr val="A5A5A5">
                  <a:lumMod val="50000"/>
                </a:srgbClr>
              </a:solidFill>
            </a:endParaRP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 err="1">
                <a:solidFill>
                  <a:srgbClr val="A5A5A5">
                    <a:lumMod val="50000"/>
                  </a:srgbClr>
                </a:solidFill>
              </a:rPr>
              <a:t>IoT</a:t>
            </a:r>
            <a:r>
              <a:rPr lang="en-US" sz="1200" dirty="0">
                <a:solidFill>
                  <a:srgbClr val="A5A5A5">
                    <a:lumMod val="50000"/>
                  </a:srgbClr>
                </a:solidFill>
              </a:rPr>
              <a:t> coverage is limited in roaming scenario due the agreement and cost</a:t>
            </a:r>
          </a:p>
          <a:p>
            <a:pPr>
              <a:buClr>
                <a:srgbClr val="F68A39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Hot topics </a:t>
            </a:r>
            <a:r>
              <a:rPr lang="en-US" sz="1600" dirty="0" smtClean="0"/>
              <a:t>Carriers </a:t>
            </a:r>
            <a:r>
              <a:rPr lang="en-US" sz="1600" dirty="0"/>
              <a:t>can </a:t>
            </a:r>
            <a:r>
              <a:rPr lang="en-US" sz="1600" dirty="0" smtClean="0"/>
              <a:t>explore :</a:t>
            </a:r>
            <a:endParaRPr lang="en-GB" sz="1600" dirty="0" smtClean="0"/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Create specific </a:t>
            </a:r>
            <a:r>
              <a:rPr lang="en-US" sz="1200" dirty="0" err="1"/>
              <a:t>IoT</a:t>
            </a:r>
            <a:r>
              <a:rPr lang="en-US" sz="1200" dirty="0"/>
              <a:t> Transport service with </a:t>
            </a:r>
            <a:r>
              <a:rPr lang="en-US" sz="1200" dirty="0" err="1"/>
              <a:t>QoS</a:t>
            </a:r>
            <a:r>
              <a:rPr lang="en-US" sz="1200" dirty="0"/>
              <a:t> and SLAs (i.e. IPX Transport for </a:t>
            </a:r>
            <a:r>
              <a:rPr lang="en-US" sz="1200" dirty="0" err="1"/>
              <a:t>IoT</a:t>
            </a:r>
            <a:r>
              <a:rPr lang="en-US" sz="1200" dirty="0"/>
              <a:t>)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Hosting </a:t>
            </a:r>
            <a:r>
              <a:rPr lang="en-US" sz="1200" dirty="0"/>
              <a:t>services based on Data Centers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One-stop </a:t>
            </a:r>
            <a:r>
              <a:rPr lang="en-US" sz="1200" dirty="0"/>
              <a:t>to get connectivity worldwide, providing local connectivity thru SIMs or MVNOs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Collect </a:t>
            </a:r>
            <a:r>
              <a:rPr lang="en-US" sz="1200" dirty="0"/>
              <a:t>and analyze all </a:t>
            </a:r>
            <a:r>
              <a:rPr lang="en-US" sz="1200" dirty="0" err="1" smtClean="0"/>
              <a:t>IoT</a:t>
            </a:r>
            <a:r>
              <a:rPr lang="en-US" sz="1200" dirty="0" smtClean="0"/>
              <a:t> </a:t>
            </a:r>
            <a:r>
              <a:rPr lang="en-US" sz="1200" dirty="0"/>
              <a:t>data passing thru the Carrier (Big Data)</a:t>
            </a:r>
          </a:p>
          <a:p>
            <a:pPr lvl="1"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 smtClean="0"/>
              <a:t>Security </a:t>
            </a:r>
            <a:r>
              <a:rPr lang="en-US" sz="1200" dirty="0"/>
              <a:t>features are already provided in </a:t>
            </a:r>
            <a:r>
              <a:rPr lang="en-US" sz="1200" dirty="0" smtClean="0"/>
              <a:t>current services, </a:t>
            </a:r>
            <a:r>
              <a:rPr lang="en-US" sz="1200" dirty="0"/>
              <a:t>but it </a:t>
            </a:r>
            <a:r>
              <a:rPr lang="en-US" sz="1200" dirty="0" smtClean="0"/>
              <a:t>may not be enough.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88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36533" y="628623"/>
            <a:ext cx="6754454" cy="412955"/>
          </a:xfrm>
        </p:spPr>
        <p:txBody>
          <a:bodyPr/>
          <a:lstStyle/>
          <a:p>
            <a:r>
              <a:rPr lang="en-US" sz="2000" dirty="0" smtClean="0"/>
              <a:t>What </a:t>
            </a:r>
            <a:r>
              <a:rPr lang="en-US" sz="2000" dirty="0"/>
              <a:t>else can we </a:t>
            </a:r>
            <a:r>
              <a:rPr lang="en-US" sz="2000" dirty="0" smtClean="0"/>
              <a:t>explore ?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3617" y="80467"/>
            <a:ext cx="6754455" cy="548156"/>
          </a:xfrm>
        </p:spPr>
        <p:txBody>
          <a:bodyPr/>
          <a:lstStyle/>
          <a:p>
            <a:r>
              <a:rPr lang="en-US" sz="2000" dirty="0" err="1" smtClean="0"/>
              <a:t>IoT</a:t>
            </a:r>
            <a:r>
              <a:rPr lang="en-US" sz="2000" dirty="0" smtClean="0"/>
              <a:t> Working </a:t>
            </a:r>
            <a:r>
              <a:rPr lang="en-US" sz="2000" dirty="0"/>
              <a:t>Group</a:t>
            </a:r>
            <a:r>
              <a:rPr lang="en-US" sz="24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06998" y="1199692"/>
            <a:ext cx="8394319" cy="2904536"/>
          </a:xfrm>
        </p:spPr>
        <p:txBody>
          <a:bodyPr/>
          <a:lstStyle/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Is it feasible </a:t>
            </a:r>
            <a:r>
              <a:rPr lang="en-US" sz="1600" dirty="0" smtClean="0"/>
              <a:t>to create a specific </a:t>
            </a:r>
            <a:r>
              <a:rPr lang="en-US" sz="1600" dirty="0" err="1"/>
              <a:t>IoT</a:t>
            </a:r>
            <a:r>
              <a:rPr lang="en-US" sz="1600" dirty="0"/>
              <a:t> network separated of the mobile network</a:t>
            </a:r>
            <a:r>
              <a:rPr lang="en-US" sz="1600" dirty="0" smtClean="0"/>
              <a:t>?</a:t>
            </a:r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200" dirty="0"/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How will </a:t>
            </a:r>
            <a:r>
              <a:rPr lang="en-US" sz="1600" dirty="0" smtClean="0"/>
              <a:t>5G affect </a:t>
            </a:r>
            <a:r>
              <a:rPr lang="en-US" sz="1600" dirty="0"/>
              <a:t>the </a:t>
            </a:r>
            <a:r>
              <a:rPr lang="en-US" sz="1600" dirty="0" err="1"/>
              <a:t>IoT</a:t>
            </a:r>
            <a:r>
              <a:rPr lang="en-US" sz="1600" dirty="0"/>
              <a:t> ecosystem and Carriers?</a:t>
            </a:r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200" dirty="0"/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/>
              <a:t>Will </a:t>
            </a:r>
            <a:r>
              <a:rPr lang="en-US" sz="1600" dirty="0"/>
              <a:t>Network Neutrality affect </a:t>
            </a:r>
            <a:r>
              <a:rPr lang="en-US" sz="1600" dirty="0" err="1"/>
              <a:t>IoT</a:t>
            </a:r>
            <a:r>
              <a:rPr lang="en-US" sz="1600" dirty="0"/>
              <a:t> services?</a:t>
            </a:r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200" dirty="0"/>
          </a:p>
          <a:p>
            <a:pPr marL="228600" lvl="1">
              <a:spcBef>
                <a:spcPts val="1000"/>
              </a:spcBef>
              <a:buClr>
                <a:srgbClr val="F68A39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/>
              <a:t>Should </a:t>
            </a:r>
            <a:r>
              <a:rPr lang="en-US" sz="1600" dirty="0"/>
              <a:t>Carriers centralize </a:t>
            </a:r>
            <a:r>
              <a:rPr lang="en-US" sz="1600" dirty="0" err="1" smtClean="0"/>
              <a:t>IoT</a:t>
            </a:r>
            <a:r>
              <a:rPr lang="en-US" sz="1600" dirty="0" smtClean="0"/>
              <a:t> </a:t>
            </a:r>
            <a:r>
              <a:rPr lang="en-US" sz="1600" dirty="0"/>
              <a:t>services as a </a:t>
            </a:r>
            <a:r>
              <a:rPr lang="en-US" sz="1600" dirty="0" smtClean="0"/>
              <a:t>single </a:t>
            </a:r>
            <a:r>
              <a:rPr lang="en-US" sz="1600" dirty="0"/>
              <a:t>entry point </a:t>
            </a:r>
            <a:r>
              <a:rPr lang="en-US" sz="1600" dirty="0" smtClean="0"/>
              <a:t>for </a:t>
            </a:r>
            <a:r>
              <a:rPr lang="en-US" sz="1600" dirty="0"/>
              <a:t>MNOs?</a:t>
            </a:r>
          </a:p>
        </p:txBody>
      </p:sp>
    </p:spTree>
    <p:extLst>
      <p:ext uri="{BB962C8B-B14F-4D97-AF65-F5344CB8AC3E}">
        <p14:creationId xmlns:p14="http://schemas.microsoft.com/office/powerpoint/2010/main" val="31607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3617" y="134897"/>
            <a:ext cx="6754455" cy="1353312"/>
          </a:xfrm>
        </p:spPr>
        <p:txBody>
          <a:bodyPr/>
          <a:lstStyle/>
          <a:p>
            <a:r>
              <a:rPr lang="en-US" sz="2000" dirty="0" smtClean="0"/>
              <a:t>Fight Against Fraud Working Group</a:t>
            </a:r>
            <a:r>
              <a:rPr lang="en-US" sz="2400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9746" y="552421"/>
            <a:ext cx="8164283" cy="412955"/>
          </a:xfrm>
        </p:spPr>
        <p:txBody>
          <a:bodyPr/>
          <a:lstStyle/>
          <a:p>
            <a:r>
              <a:rPr lang="en-US" sz="2000" dirty="0" smtClean="0"/>
              <a:t>Telecom fraud by the numbers…</a:t>
            </a:r>
            <a:endParaRPr lang="en-US" sz="2000" dirty="0"/>
          </a:p>
        </p:txBody>
      </p:sp>
      <p:sp>
        <p:nvSpPr>
          <p:cNvPr id="6" name="TextBox 3"/>
          <p:cNvSpPr txBox="1"/>
          <p:nvPr/>
        </p:nvSpPr>
        <p:spPr>
          <a:xfrm>
            <a:off x="6472404" y="1110947"/>
            <a:ext cx="8947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25" b="1" dirty="0">
                <a:solidFill>
                  <a:prstClr val="white"/>
                </a:solidFill>
              </a:rPr>
              <a:t>WAR </a:t>
            </a:r>
            <a:br>
              <a:rPr lang="en-US" sz="1425" b="1" dirty="0">
                <a:solidFill>
                  <a:prstClr val="white"/>
                </a:solidFill>
              </a:rPr>
            </a:br>
            <a:r>
              <a:rPr lang="en-US" sz="1425" b="1" dirty="0">
                <a:solidFill>
                  <a:prstClr val="white"/>
                </a:solidFill>
              </a:rPr>
              <a:t>MINDSET</a:t>
            </a:r>
          </a:p>
        </p:txBody>
      </p:sp>
      <p:sp>
        <p:nvSpPr>
          <p:cNvPr id="7" name="Forme libre 6"/>
          <p:cNvSpPr/>
          <p:nvPr/>
        </p:nvSpPr>
        <p:spPr>
          <a:xfrm>
            <a:off x="6805041" y="1611137"/>
            <a:ext cx="265176" cy="383312"/>
          </a:xfrm>
          <a:custGeom>
            <a:avLst/>
            <a:gdLst>
              <a:gd name="connsiteX0" fmla="*/ 146304 w 353568"/>
              <a:gd name="connsiteY0" fmla="*/ 0 h 499872"/>
              <a:gd name="connsiteX1" fmla="*/ 146304 w 353568"/>
              <a:gd name="connsiteY1" fmla="*/ 0 h 499872"/>
              <a:gd name="connsiteX2" fmla="*/ 85344 w 353568"/>
              <a:gd name="connsiteY2" fmla="*/ 85344 h 499872"/>
              <a:gd name="connsiteX3" fmla="*/ 48768 w 353568"/>
              <a:gd name="connsiteY3" fmla="*/ 97536 h 499872"/>
              <a:gd name="connsiteX4" fmla="*/ 12192 w 353568"/>
              <a:gd name="connsiteY4" fmla="*/ 146304 h 499872"/>
              <a:gd name="connsiteX5" fmla="*/ 158496 w 353568"/>
              <a:gd name="connsiteY5" fmla="*/ 207264 h 499872"/>
              <a:gd name="connsiteX6" fmla="*/ 0 w 353568"/>
              <a:gd name="connsiteY6" fmla="*/ 341376 h 499872"/>
              <a:gd name="connsiteX7" fmla="*/ 134112 w 353568"/>
              <a:gd name="connsiteY7" fmla="*/ 390144 h 499872"/>
              <a:gd name="connsiteX8" fmla="*/ 73152 w 353568"/>
              <a:gd name="connsiteY8" fmla="*/ 499872 h 499872"/>
              <a:gd name="connsiteX9" fmla="*/ 268224 w 353568"/>
              <a:gd name="connsiteY9" fmla="*/ 341376 h 499872"/>
              <a:gd name="connsiteX10" fmla="*/ 121920 w 353568"/>
              <a:gd name="connsiteY10" fmla="*/ 329184 h 499872"/>
              <a:gd name="connsiteX11" fmla="*/ 353568 w 353568"/>
              <a:gd name="connsiteY11" fmla="*/ 170688 h 499872"/>
              <a:gd name="connsiteX12" fmla="*/ 170688 w 353568"/>
              <a:gd name="connsiteY12" fmla="*/ 109728 h 499872"/>
              <a:gd name="connsiteX13" fmla="*/ 134112 w 353568"/>
              <a:gd name="connsiteY13" fmla="*/ 60960 h 499872"/>
              <a:gd name="connsiteX14" fmla="*/ 146304 w 353568"/>
              <a:gd name="connsiteY14" fmla="*/ 0 h 499872"/>
              <a:gd name="connsiteX0" fmla="*/ 146304 w 353568"/>
              <a:gd name="connsiteY0" fmla="*/ 0 h 499872"/>
              <a:gd name="connsiteX1" fmla="*/ 146304 w 353568"/>
              <a:gd name="connsiteY1" fmla="*/ 0 h 499872"/>
              <a:gd name="connsiteX2" fmla="*/ 72465 w 353568"/>
              <a:gd name="connsiteY2" fmla="*/ 72465 h 499872"/>
              <a:gd name="connsiteX3" fmla="*/ 48768 w 353568"/>
              <a:gd name="connsiteY3" fmla="*/ 97536 h 499872"/>
              <a:gd name="connsiteX4" fmla="*/ 12192 w 353568"/>
              <a:gd name="connsiteY4" fmla="*/ 146304 h 499872"/>
              <a:gd name="connsiteX5" fmla="*/ 158496 w 353568"/>
              <a:gd name="connsiteY5" fmla="*/ 207264 h 499872"/>
              <a:gd name="connsiteX6" fmla="*/ 0 w 353568"/>
              <a:gd name="connsiteY6" fmla="*/ 341376 h 499872"/>
              <a:gd name="connsiteX7" fmla="*/ 134112 w 353568"/>
              <a:gd name="connsiteY7" fmla="*/ 390144 h 499872"/>
              <a:gd name="connsiteX8" fmla="*/ 73152 w 353568"/>
              <a:gd name="connsiteY8" fmla="*/ 499872 h 499872"/>
              <a:gd name="connsiteX9" fmla="*/ 268224 w 353568"/>
              <a:gd name="connsiteY9" fmla="*/ 341376 h 499872"/>
              <a:gd name="connsiteX10" fmla="*/ 121920 w 353568"/>
              <a:gd name="connsiteY10" fmla="*/ 329184 h 499872"/>
              <a:gd name="connsiteX11" fmla="*/ 353568 w 353568"/>
              <a:gd name="connsiteY11" fmla="*/ 170688 h 499872"/>
              <a:gd name="connsiteX12" fmla="*/ 170688 w 353568"/>
              <a:gd name="connsiteY12" fmla="*/ 109728 h 499872"/>
              <a:gd name="connsiteX13" fmla="*/ 134112 w 353568"/>
              <a:gd name="connsiteY13" fmla="*/ 60960 h 499872"/>
              <a:gd name="connsiteX14" fmla="*/ 146304 w 353568"/>
              <a:gd name="connsiteY14" fmla="*/ 0 h 499872"/>
              <a:gd name="connsiteX0" fmla="*/ 146304 w 353568"/>
              <a:gd name="connsiteY0" fmla="*/ 0 h 499872"/>
              <a:gd name="connsiteX1" fmla="*/ 146304 w 353568"/>
              <a:gd name="connsiteY1" fmla="*/ 0 h 499872"/>
              <a:gd name="connsiteX2" fmla="*/ 72465 w 353568"/>
              <a:gd name="connsiteY2" fmla="*/ 72465 h 499872"/>
              <a:gd name="connsiteX3" fmla="*/ 48768 w 353568"/>
              <a:gd name="connsiteY3" fmla="*/ 97536 h 499872"/>
              <a:gd name="connsiteX4" fmla="*/ 12192 w 353568"/>
              <a:gd name="connsiteY4" fmla="*/ 146304 h 499872"/>
              <a:gd name="connsiteX5" fmla="*/ 158496 w 353568"/>
              <a:gd name="connsiteY5" fmla="*/ 207264 h 499872"/>
              <a:gd name="connsiteX6" fmla="*/ 0 w 353568"/>
              <a:gd name="connsiteY6" fmla="*/ 341376 h 499872"/>
              <a:gd name="connsiteX7" fmla="*/ 134112 w 353568"/>
              <a:gd name="connsiteY7" fmla="*/ 390144 h 499872"/>
              <a:gd name="connsiteX8" fmla="*/ 73152 w 353568"/>
              <a:gd name="connsiteY8" fmla="*/ 499872 h 499872"/>
              <a:gd name="connsiteX9" fmla="*/ 268224 w 353568"/>
              <a:gd name="connsiteY9" fmla="*/ 341376 h 499872"/>
              <a:gd name="connsiteX10" fmla="*/ 121920 w 353568"/>
              <a:gd name="connsiteY10" fmla="*/ 329184 h 499872"/>
              <a:gd name="connsiteX11" fmla="*/ 353568 w 353568"/>
              <a:gd name="connsiteY11" fmla="*/ 170688 h 499872"/>
              <a:gd name="connsiteX12" fmla="*/ 170688 w 353568"/>
              <a:gd name="connsiteY12" fmla="*/ 109728 h 499872"/>
              <a:gd name="connsiteX13" fmla="*/ 114793 w 353568"/>
              <a:gd name="connsiteY13" fmla="*/ 112475 h 499872"/>
              <a:gd name="connsiteX14" fmla="*/ 146304 w 353568"/>
              <a:gd name="connsiteY14" fmla="*/ 0 h 499872"/>
              <a:gd name="connsiteX0" fmla="*/ 146304 w 353568"/>
              <a:gd name="connsiteY0" fmla="*/ 0 h 499872"/>
              <a:gd name="connsiteX1" fmla="*/ 146304 w 353568"/>
              <a:gd name="connsiteY1" fmla="*/ 0 h 499872"/>
              <a:gd name="connsiteX2" fmla="*/ 72465 w 353568"/>
              <a:gd name="connsiteY2" fmla="*/ 72465 h 499872"/>
              <a:gd name="connsiteX3" fmla="*/ 48768 w 353568"/>
              <a:gd name="connsiteY3" fmla="*/ 97536 h 499872"/>
              <a:gd name="connsiteX4" fmla="*/ 29337 w 353568"/>
              <a:gd name="connsiteY4" fmla="*/ 110744 h 499872"/>
              <a:gd name="connsiteX5" fmla="*/ 12192 w 353568"/>
              <a:gd name="connsiteY5" fmla="*/ 146304 h 499872"/>
              <a:gd name="connsiteX6" fmla="*/ 158496 w 353568"/>
              <a:gd name="connsiteY6" fmla="*/ 207264 h 499872"/>
              <a:gd name="connsiteX7" fmla="*/ 0 w 353568"/>
              <a:gd name="connsiteY7" fmla="*/ 341376 h 499872"/>
              <a:gd name="connsiteX8" fmla="*/ 134112 w 353568"/>
              <a:gd name="connsiteY8" fmla="*/ 390144 h 499872"/>
              <a:gd name="connsiteX9" fmla="*/ 73152 w 353568"/>
              <a:gd name="connsiteY9" fmla="*/ 499872 h 499872"/>
              <a:gd name="connsiteX10" fmla="*/ 268224 w 353568"/>
              <a:gd name="connsiteY10" fmla="*/ 341376 h 499872"/>
              <a:gd name="connsiteX11" fmla="*/ 121920 w 353568"/>
              <a:gd name="connsiteY11" fmla="*/ 329184 h 499872"/>
              <a:gd name="connsiteX12" fmla="*/ 353568 w 353568"/>
              <a:gd name="connsiteY12" fmla="*/ 170688 h 499872"/>
              <a:gd name="connsiteX13" fmla="*/ 170688 w 353568"/>
              <a:gd name="connsiteY13" fmla="*/ 109728 h 499872"/>
              <a:gd name="connsiteX14" fmla="*/ 114793 w 353568"/>
              <a:gd name="connsiteY14" fmla="*/ 112475 h 499872"/>
              <a:gd name="connsiteX15" fmla="*/ 146304 w 353568"/>
              <a:gd name="connsiteY15" fmla="*/ 0 h 499872"/>
              <a:gd name="connsiteX0" fmla="*/ 146304 w 353568"/>
              <a:gd name="connsiteY0" fmla="*/ 0 h 499872"/>
              <a:gd name="connsiteX1" fmla="*/ 146304 w 353568"/>
              <a:gd name="connsiteY1" fmla="*/ 0 h 499872"/>
              <a:gd name="connsiteX2" fmla="*/ 72465 w 353568"/>
              <a:gd name="connsiteY2" fmla="*/ 72465 h 499872"/>
              <a:gd name="connsiteX3" fmla="*/ 48768 w 353568"/>
              <a:gd name="connsiteY3" fmla="*/ 97536 h 499872"/>
              <a:gd name="connsiteX4" fmla="*/ 38862 w 353568"/>
              <a:gd name="connsiteY4" fmla="*/ 117094 h 499872"/>
              <a:gd name="connsiteX5" fmla="*/ 12192 w 353568"/>
              <a:gd name="connsiteY5" fmla="*/ 146304 h 499872"/>
              <a:gd name="connsiteX6" fmla="*/ 158496 w 353568"/>
              <a:gd name="connsiteY6" fmla="*/ 207264 h 499872"/>
              <a:gd name="connsiteX7" fmla="*/ 0 w 353568"/>
              <a:gd name="connsiteY7" fmla="*/ 341376 h 499872"/>
              <a:gd name="connsiteX8" fmla="*/ 134112 w 353568"/>
              <a:gd name="connsiteY8" fmla="*/ 390144 h 499872"/>
              <a:gd name="connsiteX9" fmla="*/ 73152 w 353568"/>
              <a:gd name="connsiteY9" fmla="*/ 499872 h 499872"/>
              <a:gd name="connsiteX10" fmla="*/ 268224 w 353568"/>
              <a:gd name="connsiteY10" fmla="*/ 341376 h 499872"/>
              <a:gd name="connsiteX11" fmla="*/ 121920 w 353568"/>
              <a:gd name="connsiteY11" fmla="*/ 329184 h 499872"/>
              <a:gd name="connsiteX12" fmla="*/ 353568 w 353568"/>
              <a:gd name="connsiteY12" fmla="*/ 170688 h 499872"/>
              <a:gd name="connsiteX13" fmla="*/ 170688 w 353568"/>
              <a:gd name="connsiteY13" fmla="*/ 109728 h 499872"/>
              <a:gd name="connsiteX14" fmla="*/ 114793 w 353568"/>
              <a:gd name="connsiteY14" fmla="*/ 112475 h 499872"/>
              <a:gd name="connsiteX15" fmla="*/ 146304 w 353568"/>
              <a:gd name="connsiteY15" fmla="*/ 0 h 499872"/>
              <a:gd name="connsiteX0" fmla="*/ 146304 w 353568"/>
              <a:gd name="connsiteY0" fmla="*/ 0 h 499872"/>
              <a:gd name="connsiteX1" fmla="*/ 146304 w 353568"/>
              <a:gd name="connsiteY1" fmla="*/ 0 h 499872"/>
              <a:gd name="connsiteX2" fmla="*/ 72465 w 353568"/>
              <a:gd name="connsiteY2" fmla="*/ 72465 h 499872"/>
              <a:gd name="connsiteX3" fmla="*/ 77343 w 353568"/>
              <a:gd name="connsiteY3" fmla="*/ 62611 h 499872"/>
              <a:gd name="connsiteX4" fmla="*/ 38862 w 353568"/>
              <a:gd name="connsiteY4" fmla="*/ 117094 h 499872"/>
              <a:gd name="connsiteX5" fmla="*/ 12192 w 353568"/>
              <a:gd name="connsiteY5" fmla="*/ 146304 h 499872"/>
              <a:gd name="connsiteX6" fmla="*/ 158496 w 353568"/>
              <a:gd name="connsiteY6" fmla="*/ 207264 h 499872"/>
              <a:gd name="connsiteX7" fmla="*/ 0 w 353568"/>
              <a:gd name="connsiteY7" fmla="*/ 341376 h 499872"/>
              <a:gd name="connsiteX8" fmla="*/ 134112 w 353568"/>
              <a:gd name="connsiteY8" fmla="*/ 390144 h 499872"/>
              <a:gd name="connsiteX9" fmla="*/ 73152 w 353568"/>
              <a:gd name="connsiteY9" fmla="*/ 499872 h 499872"/>
              <a:gd name="connsiteX10" fmla="*/ 268224 w 353568"/>
              <a:gd name="connsiteY10" fmla="*/ 341376 h 499872"/>
              <a:gd name="connsiteX11" fmla="*/ 121920 w 353568"/>
              <a:gd name="connsiteY11" fmla="*/ 329184 h 499872"/>
              <a:gd name="connsiteX12" fmla="*/ 353568 w 353568"/>
              <a:gd name="connsiteY12" fmla="*/ 170688 h 499872"/>
              <a:gd name="connsiteX13" fmla="*/ 170688 w 353568"/>
              <a:gd name="connsiteY13" fmla="*/ 109728 h 499872"/>
              <a:gd name="connsiteX14" fmla="*/ 114793 w 353568"/>
              <a:gd name="connsiteY14" fmla="*/ 112475 h 499872"/>
              <a:gd name="connsiteX15" fmla="*/ 146304 w 353568"/>
              <a:gd name="connsiteY15" fmla="*/ 0 h 499872"/>
              <a:gd name="connsiteX0" fmla="*/ 146304 w 353568"/>
              <a:gd name="connsiteY0" fmla="*/ 4534 h 504406"/>
              <a:gd name="connsiteX1" fmla="*/ 146304 w 353568"/>
              <a:gd name="connsiteY1" fmla="*/ 4534 h 504406"/>
              <a:gd name="connsiteX2" fmla="*/ 72465 w 353568"/>
              <a:gd name="connsiteY2" fmla="*/ 76999 h 504406"/>
              <a:gd name="connsiteX3" fmla="*/ 140843 w 353568"/>
              <a:gd name="connsiteY3" fmla="*/ 470 h 504406"/>
              <a:gd name="connsiteX4" fmla="*/ 38862 w 353568"/>
              <a:gd name="connsiteY4" fmla="*/ 121628 h 504406"/>
              <a:gd name="connsiteX5" fmla="*/ 12192 w 353568"/>
              <a:gd name="connsiteY5" fmla="*/ 150838 h 504406"/>
              <a:gd name="connsiteX6" fmla="*/ 158496 w 353568"/>
              <a:gd name="connsiteY6" fmla="*/ 211798 h 504406"/>
              <a:gd name="connsiteX7" fmla="*/ 0 w 353568"/>
              <a:gd name="connsiteY7" fmla="*/ 345910 h 504406"/>
              <a:gd name="connsiteX8" fmla="*/ 134112 w 353568"/>
              <a:gd name="connsiteY8" fmla="*/ 394678 h 504406"/>
              <a:gd name="connsiteX9" fmla="*/ 73152 w 353568"/>
              <a:gd name="connsiteY9" fmla="*/ 504406 h 504406"/>
              <a:gd name="connsiteX10" fmla="*/ 268224 w 353568"/>
              <a:gd name="connsiteY10" fmla="*/ 345910 h 504406"/>
              <a:gd name="connsiteX11" fmla="*/ 121920 w 353568"/>
              <a:gd name="connsiteY11" fmla="*/ 333718 h 504406"/>
              <a:gd name="connsiteX12" fmla="*/ 353568 w 353568"/>
              <a:gd name="connsiteY12" fmla="*/ 175222 h 504406"/>
              <a:gd name="connsiteX13" fmla="*/ 170688 w 353568"/>
              <a:gd name="connsiteY13" fmla="*/ 114262 h 504406"/>
              <a:gd name="connsiteX14" fmla="*/ 114793 w 353568"/>
              <a:gd name="connsiteY14" fmla="*/ 117009 h 504406"/>
              <a:gd name="connsiteX15" fmla="*/ 146304 w 353568"/>
              <a:gd name="connsiteY15" fmla="*/ 4534 h 504406"/>
              <a:gd name="connsiteX0" fmla="*/ 146304 w 353568"/>
              <a:gd name="connsiteY0" fmla="*/ 11211 h 511083"/>
              <a:gd name="connsiteX1" fmla="*/ 146304 w 353568"/>
              <a:gd name="connsiteY1" fmla="*/ 11211 h 511083"/>
              <a:gd name="connsiteX2" fmla="*/ 139140 w 353568"/>
              <a:gd name="connsiteY2" fmla="*/ 13826 h 511083"/>
              <a:gd name="connsiteX3" fmla="*/ 140843 w 353568"/>
              <a:gd name="connsiteY3" fmla="*/ 7147 h 511083"/>
              <a:gd name="connsiteX4" fmla="*/ 38862 w 353568"/>
              <a:gd name="connsiteY4" fmla="*/ 128305 h 511083"/>
              <a:gd name="connsiteX5" fmla="*/ 12192 w 353568"/>
              <a:gd name="connsiteY5" fmla="*/ 157515 h 511083"/>
              <a:gd name="connsiteX6" fmla="*/ 158496 w 353568"/>
              <a:gd name="connsiteY6" fmla="*/ 218475 h 511083"/>
              <a:gd name="connsiteX7" fmla="*/ 0 w 353568"/>
              <a:gd name="connsiteY7" fmla="*/ 352587 h 511083"/>
              <a:gd name="connsiteX8" fmla="*/ 134112 w 353568"/>
              <a:gd name="connsiteY8" fmla="*/ 401355 h 511083"/>
              <a:gd name="connsiteX9" fmla="*/ 73152 w 353568"/>
              <a:gd name="connsiteY9" fmla="*/ 511083 h 511083"/>
              <a:gd name="connsiteX10" fmla="*/ 268224 w 353568"/>
              <a:gd name="connsiteY10" fmla="*/ 352587 h 511083"/>
              <a:gd name="connsiteX11" fmla="*/ 121920 w 353568"/>
              <a:gd name="connsiteY11" fmla="*/ 340395 h 511083"/>
              <a:gd name="connsiteX12" fmla="*/ 353568 w 353568"/>
              <a:gd name="connsiteY12" fmla="*/ 181899 h 511083"/>
              <a:gd name="connsiteX13" fmla="*/ 170688 w 353568"/>
              <a:gd name="connsiteY13" fmla="*/ 120939 h 511083"/>
              <a:gd name="connsiteX14" fmla="*/ 114793 w 353568"/>
              <a:gd name="connsiteY14" fmla="*/ 123686 h 511083"/>
              <a:gd name="connsiteX15" fmla="*/ 146304 w 353568"/>
              <a:gd name="connsiteY15" fmla="*/ 11211 h 511083"/>
              <a:gd name="connsiteX0" fmla="*/ 146304 w 353568"/>
              <a:gd name="connsiteY0" fmla="*/ 11211 h 511083"/>
              <a:gd name="connsiteX1" fmla="*/ 146304 w 353568"/>
              <a:gd name="connsiteY1" fmla="*/ 11211 h 511083"/>
              <a:gd name="connsiteX2" fmla="*/ 139140 w 353568"/>
              <a:gd name="connsiteY2" fmla="*/ 13826 h 511083"/>
              <a:gd name="connsiteX3" fmla="*/ 140843 w 353568"/>
              <a:gd name="connsiteY3" fmla="*/ 7147 h 511083"/>
              <a:gd name="connsiteX4" fmla="*/ 38862 w 353568"/>
              <a:gd name="connsiteY4" fmla="*/ 128305 h 511083"/>
              <a:gd name="connsiteX5" fmla="*/ 12192 w 353568"/>
              <a:gd name="connsiteY5" fmla="*/ 157515 h 511083"/>
              <a:gd name="connsiteX6" fmla="*/ 158496 w 353568"/>
              <a:gd name="connsiteY6" fmla="*/ 218475 h 511083"/>
              <a:gd name="connsiteX7" fmla="*/ 0 w 353568"/>
              <a:gd name="connsiteY7" fmla="*/ 352587 h 511083"/>
              <a:gd name="connsiteX8" fmla="*/ 134112 w 353568"/>
              <a:gd name="connsiteY8" fmla="*/ 401355 h 511083"/>
              <a:gd name="connsiteX9" fmla="*/ 73152 w 353568"/>
              <a:gd name="connsiteY9" fmla="*/ 511083 h 511083"/>
              <a:gd name="connsiteX10" fmla="*/ 268224 w 353568"/>
              <a:gd name="connsiteY10" fmla="*/ 352587 h 511083"/>
              <a:gd name="connsiteX11" fmla="*/ 121920 w 353568"/>
              <a:gd name="connsiteY11" fmla="*/ 340395 h 511083"/>
              <a:gd name="connsiteX12" fmla="*/ 353568 w 353568"/>
              <a:gd name="connsiteY12" fmla="*/ 181899 h 511083"/>
              <a:gd name="connsiteX13" fmla="*/ 170688 w 353568"/>
              <a:gd name="connsiteY13" fmla="*/ 120939 h 511083"/>
              <a:gd name="connsiteX14" fmla="*/ 114793 w 353568"/>
              <a:gd name="connsiteY14" fmla="*/ 104636 h 511083"/>
              <a:gd name="connsiteX15" fmla="*/ 146304 w 353568"/>
              <a:gd name="connsiteY15" fmla="*/ 11211 h 511083"/>
              <a:gd name="connsiteX0" fmla="*/ 146304 w 353568"/>
              <a:gd name="connsiteY0" fmla="*/ 11211 h 511083"/>
              <a:gd name="connsiteX1" fmla="*/ 146304 w 353568"/>
              <a:gd name="connsiteY1" fmla="*/ 11211 h 511083"/>
              <a:gd name="connsiteX2" fmla="*/ 139140 w 353568"/>
              <a:gd name="connsiteY2" fmla="*/ 13826 h 511083"/>
              <a:gd name="connsiteX3" fmla="*/ 140843 w 353568"/>
              <a:gd name="connsiteY3" fmla="*/ 7147 h 511083"/>
              <a:gd name="connsiteX4" fmla="*/ 38862 w 353568"/>
              <a:gd name="connsiteY4" fmla="*/ 128305 h 511083"/>
              <a:gd name="connsiteX5" fmla="*/ 12192 w 353568"/>
              <a:gd name="connsiteY5" fmla="*/ 157515 h 511083"/>
              <a:gd name="connsiteX6" fmla="*/ 158496 w 353568"/>
              <a:gd name="connsiteY6" fmla="*/ 218475 h 511083"/>
              <a:gd name="connsiteX7" fmla="*/ 0 w 353568"/>
              <a:gd name="connsiteY7" fmla="*/ 352587 h 511083"/>
              <a:gd name="connsiteX8" fmla="*/ 134112 w 353568"/>
              <a:gd name="connsiteY8" fmla="*/ 401355 h 511083"/>
              <a:gd name="connsiteX9" fmla="*/ 73152 w 353568"/>
              <a:gd name="connsiteY9" fmla="*/ 511083 h 511083"/>
              <a:gd name="connsiteX10" fmla="*/ 268224 w 353568"/>
              <a:gd name="connsiteY10" fmla="*/ 352587 h 511083"/>
              <a:gd name="connsiteX11" fmla="*/ 121920 w 353568"/>
              <a:gd name="connsiteY11" fmla="*/ 340395 h 511083"/>
              <a:gd name="connsiteX12" fmla="*/ 353568 w 353568"/>
              <a:gd name="connsiteY12" fmla="*/ 181899 h 511083"/>
              <a:gd name="connsiteX13" fmla="*/ 183388 w 353568"/>
              <a:gd name="connsiteY13" fmla="*/ 124114 h 511083"/>
              <a:gd name="connsiteX14" fmla="*/ 114793 w 353568"/>
              <a:gd name="connsiteY14" fmla="*/ 104636 h 511083"/>
              <a:gd name="connsiteX15" fmla="*/ 146304 w 353568"/>
              <a:gd name="connsiteY15" fmla="*/ 11211 h 51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3568" h="511083">
                <a:moveTo>
                  <a:pt x="146304" y="11211"/>
                </a:moveTo>
                <a:lnTo>
                  <a:pt x="146304" y="11211"/>
                </a:lnTo>
                <a:cubicBezTo>
                  <a:pt x="145110" y="11647"/>
                  <a:pt x="140050" y="14503"/>
                  <a:pt x="139140" y="13826"/>
                </a:cubicBezTo>
                <a:cubicBezTo>
                  <a:pt x="138230" y="13149"/>
                  <a:pt x="157556" y="-11933"/>
                  <a:pt x="140843" y="7147"/>
                </a:cubicBezTo>
                <a:cubicBezTo>
                  <a:pt x="124130" y="26227"/>
                  <a:pt x="44958" y="120177"/>
                  <a:pt x="38862" y="128305"/>
                </a:cubicBezTo>
                <a:cubicBezTo>
                  <a:pt x="32766" y="136433"/>
                  <a:pt x="-6159" y="141958"/>
                  <a:pt x="12192" y="157515"/>
                </a:cubicBezTo>
                <a:lnTo>
                  <a:pt x="158496" y="218475"/>
                </a:lnTo>
                <a:lnTo>
                  <a:pt x="0" y="352587"/>
                </a:lnTo>
                <a:lnTo>
                  <a:pt x="134112" y="401355"/>
                </a:lnTo>
                <a:lnTo>
                  <a:pt x="73152" y="511083"/>
                </a:lnTo>
                <a:lnTo>
                  <a:pt x="268224" y="352587"/>
                </a:lnTo>
                <a:lnTo>
                  <a:pt x="121920" y="340395"/>
                </a:lnTo>
                <a:lnTo>
                  <a:pt x="353568" y="181899"/>
                </a:lnTo>
                <a:lnTo>
                  <a:pt x="183388" y="124114"/>
                </a:lnTo>
                <a:lnTo>
                  <a:pt x="114793" y="104636"/>
                </a:lnTo>
                <a:lnTo>
                  <a:pt x="146304" y="11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 dirty="0">
              <a:solidFill>
                <a:prstClr val="white"/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331879" y="1011330"/>
            <a:ext cx="6587923" cy="1582925"/>
          </a:xfrm>
          <a:prstGeom prst="roundRect">
            <a:avLst/>
          </a:prstGeom>
          <a:gradFill>
            <a:gsLst>
              <a:gs pos="0">
                <a:schemeClr val="accent3">
                  <a:alpha val="30000"/>
                </a:schemeClr>
              </a:gs>
              <a:gs pos="54000">
                <a:schemeClr val="tx2">
                  <a:lumMod val="20000"/>
                  <a:lumOff val="80000"/>
                  <a:alpha val="30000"/>
                </a:schemeClr>
              </a:gs>
              <a:gs pos="100000">
                <a:schemeClr val="tx2">
                  <a:alpha val="30000"/>
                </a:schemeClr>
              </a:gs>
            </a:gsLst>
            <a:lin ang="21594000" scaled="0"/>
          </a:gradFill>
          <a:ln w="28575">
            <a:solidFill>
              <a:schemeClr val="accent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endParaRPr lang="en-GB" sz="1013" dirty="0">
              <a:solidFill>
                <a:srgbClr val="4472C4"/>
              </a:solidFill>
            </a:endParaRPr>
          </a:p>
        </p:txBody>
      </p:sp>
      <p:sp>
        <p:nvSpPr>
          <p:cNvPr id="9" name="Rounded Rectangle 14"/>
          <p:cNvSpPr/>
          <p:nvPr/>
        </p:nvSpPr>
        <p:spPr>
          <a:xfrm>
            <a:off x="4948597" y="2825996"/>
            <a:ext cx="3751022" cy="2118299"/>
          </a:xfrm>
          <a:prstGeom prst="roundRect">
            <a:avLst>
              <a:gd name="adj" fmla="val 10691"/>
            </a:avLst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 anchorCtr="0">
            <a:noAutofit/>
          </a:bodyPr>
          <a:lstStyle/>
          <a:p>
            <a:pPr eaLnBrk="0" hangingPunct="0">
              <a:lnSpc>
                <a:spcPct val="150000"/>
              </a:lnSpc>
              <a:spcBef>
                <a:spcPts val="169"/>
              </a:spcBef>
              <a:spcAft>
                <a:spcPts val="169"/>
              </a:spcAft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 </a:t>
            </a:r>
            <a:r>
              <a:rPr lang="en-US" sz="2000" b="1" kern="0" dirty="0">
                <a:solidFill>
                  <a:prstClr val="white"/>
                </a:solidFill>
              </a:rPr>
              <a:t>Europol indicates that </a:t>
            </a:r>
            <a:r>
              <a:rPr lang="en-US" sz="2000" b="1" i="1" kern="0" dirty="0">
                <a:solidFill>
                  <a:prstClr val="white"/>
                </a:solidFill>
              </a:rPr>
              <a:t>telecom &amp; cyber fraud is now bigger and more profitable for criminals than the narcotics trade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9038" y="1110947"/>
            <a:ext cx="2241737" cy="1462948"/>
            <a:chOff x="951882" y="1356703"/>
            <a:chExt cx="2151283" cy="1950596"/>
          </a:xfrm>
        </p:grpSpPr>
        <p:sp>
          <p:nvSpPr>
            <p:cNvPr id="11" name="TextBox 11"/>
            <p:cNvSpPr txBox="1"/>
            <p:nvPr/>
          </p:nvSpPr>
          <p:spPr>
            <a:xfrm>
              <a:off x="951882" y="2527600"/>
              <a:ext cx="2151283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kern="0" dirty="0">
                  <a:solidFill>
                    <a:srgbClr val="44546A">
                      <a:lumMod val="50000"/>
                    </a:srgbClr>
                  </a:solidFill>
                </a:rPr>
                <a:t>Global Telecom Revenue (2015)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66351" y="2015677"/>
              <a:ext cx="1356430" cy="561693"/>
            </a:xfrm>
            <a:prstGeom prst="rect">
              <a:avLst/>
            </a:prstGeom>
            <a:noFill/>
          </p:spPr>
          <p:txBody>
            <a:bodyPr wrap="square" lIns="51435" tIns="25718" rIns="51435" bIns="25718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kern="0" dirty="0">
                  <a:solidFill>
                    <a:srgbClr val="44546A">
                      <a:lumMod val="50000"/>
                    </a:srgbClr>
                  </a:solidFill>
                </a:rPr>
                <a:t>$2.25tn</a:t>
              </a:r>
            </a:p>
          </p:txBody>
        </p:sp>
        <p:pic>
          <p:nvPicPr>
            <p:cNvPr id="13" name="Image 7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698544" y="1356703"/>
              <a:ext cx="692047" cy="68400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2193204" y="1110947"/>
            <a:ext cx="2441963" cy="1424638"/>
            <a:chOff x="3138259" y="1356703"/>
            <a:chExt cx="1976787" cy="1899517"/>
          </a:xfrm>
        </p:grpSpPr>
        <p:sp>
          <p:nvSpPr>
            <p:cNvPr id="15" name="TextBox 15"/>
            <p:cNvSpPr txBox="1"/>
            <p:nvPr/>
          </p:nvSpPr>
          <p:spPr>
            <a:xfrm>
              <a:off x="3138259" y="2476520"/>
              <a:ext cx="197678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kern="0" dirty="0">
                  <a:solidFill>
                    <a:srgbClr val="ED7D31">
                      <a:lumMod val="50000"/>
                    </a:srgbClr>
                  </a:solidFill>
                </a:rPr>
                <a:t>Amount lost </a:t>
              </a:r>
            </a:p>
            <a:p>
              <a:pPr algn="ctr" eaLnBrk="0" hangingPunct="0">
                <a:defRPr/>
              </a:pPr>
              <a:r>
                <a:rPr lang="en-US" sz="1600" b="1" kern="0" dirty="0">
                  <a:solidFill>
                    <a:srgbClr val="ED7D31">
                      <a:lumMod val="50000"/>
                    </a:srgbClr>
                  </a:solidFill>
                </a:rPr>
                <a:t>Annually to fraud (2015)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12629" y="2020827"/>
              <a:ext cx="921066" cy="561693"/>
            </a:xfrm>
            <a:prstGeom prst="rect">
              <a:avLst/>
            </a:prstGeom>
            <a:noFill/>
          </p:spPr>
          <p:txBody>
            <a:bodyPr wrap="none" lIns="51435" tIns="25718" rIns="51435" bIns="25718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kern="0" dirty="0">
                  <a:solidFill>
                    <a:srgbClr val="ED7D31">
                      <a:lumMod val="50000"/>
                    </a:srgbClr>
                  </a:solidFill>
                </a:rPr>
                <a:t>$38.1bn</a:t>
              </a:r>
            </a:p>
          </p:txBody>
        </p:sp>
        <p:pic>
          <p:nvPicPr>
            <p:cNvPr id="17" name="Image 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51878" y="1356703"/>
              <a:ext cx="592171" cy="650726"/>
            </a:xfrm>
            <a:prstGeom prst="rect">
              <a:avLst/>
            </a:prstGeom>
          </p:spPr>
        </p:pic>
      </p:grpSp>
      <p:graphicFrame>
        <p:nvGraphicFramePr>
          <p:cNvPr id="18" name="Chart 18"/>
          <p:cNvGraphicFramePr/>
          <p:nvPr>
            <p:extLst>
              <p:ext uri="{D42A27DB-BD31-4B8C-83A1-F6EECF244321}">
                <p14:modId xmlns:p14="http://schemas.microsoft.com/office/powerpoint/2010/main" val="2596522586"/>
              </p:ext>
            </p:extLst>
          </p:nvPr>
        </p:nvGraphicFramePr>
        <p:xfrm>
          <a:off x="291817" y="2535246"/>
          <a:ext cx="4343350" cy="260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 19"/>
          <p:cNvGrpSpPr/>
          <p:nvPr/>
        </p:nvGrpSpPr>
        <p:grpSpPr>
          <a:xfrm>
            <a:off x="4710806" y="1110947"/>
            <a:ext cx="2328399" cy="1443142"/>
            <a:chOff x="6494387" y="1319882"/>
            <a:chExt cx="2726781" cy="1924187"/>
          </a:xfrm>
        </p:grpSpPr>
        <p:sp>
          <p:nvSpPr>
            <p:cNvPr id="20" name="TextBox 20"/>
            <p:cNvSpPr txBox="1"/>
            <p:nvPr/>
          </p:nvSpPr>
          <p:spPr>
            <a:xfrm>
              <a:off x="6494387" y="2464369"/>
              <a:ext cx="2726781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kern="0" dirty="0">
                  <a:solidFill>
                    <a:srgbClr val="44546A">
                      <a:lumMod val="50000"/>
                    </a:srgbClr>
                  </a:solidFill>
                </a:rPr>
                <a:t>Global Telecom Industry </a:t>
              </a:r>
            </a:p>
            <a:p>
              <a:pPr algn="ctr" eaLnBrk="0" hangingPunct="0">
                <a:defRPr/>
              </a:pPr>
              <a:r>
                <a:rPr lang="en-US" sz="1600" b="1" kern="0" dirty="0">
                  <a:solidFill>
                    <a:srgbClr val="44546A">
                      <a:lumMod val="50000"/>
                    </a:srgbClr>
                  </a:solidFill>
                </a:rPr>
                <a:t>Revenue Loss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17629" y="1924185"/>
              <a:ext cx="851906" cy="6437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51435" tIns="25718" rIns="51435" bIns="25718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 kern="0" dirty="0">
                  <a:ln w="10541" cmpd="sng">
                    <a:noFill/>
                    <a:prstDash val="solid"/>
                  </a:ln>
                  <a:solidFill>
                    <a:srgbClr val="A5A5A5">
                      <a:lumMod val="50000"/>
                    </a:srgbClr>
                  </a:solidFill>
                </a:rPr>
                <a:t>~2%</a:t>
              </a:r>
            </a:p>
          </p:txBody>
        </p:sp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7308112" y="1319882"/>
              <a:ext cx="604838" cy="609601"/>
            </a:xfrm>
            <a:custGeom>
              <a:avLst/>
              <a:gdLst>
                <a:gd name="T0" fmla="*/ 2779 w 3159"/>
                <a:gd name="T1" fmla="*/ 1025 h 3191"/>
                <a:gd name="T2" fmla="*/ 1784 w 3159"/>
                <a:gd name="T3" fmla="*/ 1522 h 3191"/>
                <a:gd name="T4" fmla="*/ 1726 w 3159"/>
                <a:gd name="T5" fmla="*/ 1522 h 3191"/>
                <a:gd name="T6" fmla="*/ 1667 w 3159"/>
                <a:gd name="T7" fmla="*/ 1493 h 3191"/>
                <a:gd name="T8" fmla="*/ 1609 w 3159"/>
                <a:gd name="T9" fmla="*/ 1376 h 3191"/>
                <a:gd name="T10" fmla="*/ 1931 w 3159"/>
                <a:gd name="T11" fmla="*/ 322 h 3191"/>
                <a:gd name="T12" fmla="*/ 1814 w 3159"/>
                <a:gd name="T13" fmla="*/ 117 h 3191"/>
                <a:gd name="T14" fmla="*/ 585 w 3159"/>
                <a:gd name="T15" fmla="*/ 527 h 3191"/>
                <a:gd name="T16" fmla="*/ 585 w 3159"/>
                <a:gd name="T17" fmla="*/ 2606 h 3191"/>
                <a:gd name="T18" fmla="*/ 2632 w 3159"/>
                <a:gd name="T19" fmla="*/ 2606 h 3191"/>
                <a:gd name="T20" fmla="*/ 2983 w 3159"/>
                <a:gd name="T21" fmla="*/ 1112 h 3191"/>
                <a:gd name="T22" fmla="*/ 2779 w 3159"/>
                <a:gd name="T23" fmla="*/ 1025 h 3191"/>
                <a:gd name="T24" fmla="*/ 2983 w 3159"/>
                <a:gd name="T25" fmla="*/ 527 h 3191"/>
                <a:gd name="T26" fmla="*/ 2954 w 3159"/>
                <a:gd name="T27" fmla="*/ 439 h 3191"/>
                <a:gd name="T28" fmla="*/ 2428 w 3159"/>
                <a:gd name="T29" fmla="*/ 29 h 3191"/>
                <a:gd name="T30" fmla="*/ 2281 w 3159"/>
                <a:gd name="T31" fmla="*/ 88 h 3191"/>
                <a:gd name="T32" fmla="*/ 1960 w 3159"/>
                <a:gd name="T33" fmla="*/ 1083 h 3191"/>
                <a:gd name="T34" fmla="*/ 2018 w 3159"/>
                <a:gd name="T35" fmla="*/ 1142 h 3191"/>
                <a:gd name="T36" fmla="*/ 2925 w 3159"/>
                <a:gd name="T37" fmla="*/ 644 h 3191"/>
                <a:gd name="T38" fmla="*/ 2983 w 3159"/>
                <a:gd name="T39" fmla="*/ 527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9" h="3191">
                  <a:moveTo>
                    <a:pt x="2779" y="1025"/>
                  </a:moveTo>
                  <a:cubicBezTo>
                    <a:pt x="1784" y="1522"/>
                    <a:pt x="1784" y="1522"/>
                    <a:pt x="1784" y="1522"/>
                  </a:cubicBezTo>
                  <a:cubicBezTo>
                    <a:pt x="1784" y="1522"/>
                    <a:pt x="1755" y="1522"/>
                    <a:pt x="1726" y="1522"/>
                  </a:cubicBezTo>
                  <a:cubicBezTo>
                    <a:pt x="1697" y="1522"/>
                    <a:pt x="1667" y="1522"/>
                    <a:pt x="1667" y="1493"/>
                  </a:cubicBezTo>
                  <a:cubicBezTo>
                    <a:pt x="1609" y="1464"/>
                    <a:pt x="1609" y="1435"/>
                    <a:pt x="1609" y="1376"/>
                  </a:cubicBezTo>
                  <a:cubicBezTo>
                    <a:pt x="1931" y="322"/>
                    <a:pt x="1931" y="322"/>
                    <a:pt x="1931" y="322"/>
                  </a:cubicBezTo>
                  <a:cubicBezTo>
                    <a:pt x="1960" y="234"/>
                    <a:pt x="1901" y="146"/>
                    <a:pt x="1814" y="117"/>
                  </a:cubicBezTo>
                  <a:cubicBezTo>
                    <a:pt x="1375" y="58"/>
                    <a:pt x="907" y="205"/>
                    <a:pt x="585" y="527"/>
                  </a:cubicBezTo>
                  <a:cubicBezTo>
                    <a:pt x="0" y="1112"/>
                    <a:pt x="0" y="2049"/>
                    <a:pt x="585" y="2606"/>
                  </a:cubicBezTo>
                  <a:cubicBezTo>
                    <a:pt x="1141" y="3191"/>
                    <a:pt x="2077" y="3191"/>
                    <a:pt x="2632" y="2606"/>
                  </a:cubicBezTo>
                  <a:cubicBezTo>
                    <a:pt x="3042" y="2196"/>
                    <a:pt x="3159" y="1610"/>
                    <a:pt x="2983" y="1112"/>
                  </a:cubicBezTo>
                  <a:cubicBezTo>
                    <a:pt x="2954" y="1025"/>
                    <a:pt x="2866" y="966"/>
                    <a:pt x="2779" y="1025"/>
                  </a:cubicBezTo>
                  <a:close/>
                  <a:moveTo>
                    <a:pt x="2983" y="527"/>
                  </a:moveTo>
                  <a:cubicBezTo>
                    <a:pt x="2983" y="498"/>
                    <a:pt x="2954" y="468"/>
                    <a:pt x="2954" y="439"/>
                  </a:cubicBezTo>
                  <a:cubicBezTo>
                    <a:pt x="2808" y="263"/>
                    <a:pt x="2632" y="117"/>
                    <a:pt x="2428" y="29"/>
                  </a:cubicBezTo>
                  <a:cubicBezTo>
                    <a:pt x="2369" y="0"/>
                    <a:pt x="2281" y="29"/>
                    <a:pt x="2281" y="88"/>
                  </a:cubicBezTo>
                  <a:cubicBezTo>
                    <a:pt x="1960" y="1083"/>
                    <a:pt x="1960" y="1083"/>
                    <a:pt x="1960" y="1083"/>
                  </a:cubicBezTo>
                  <a:cubicBezTo>
                    <a:pt x="1931" y="1142"/>
                    <a:pt x="1960" y="1171"/>
                    <a:pt x="2018" y="1142"/>
                  </a:cubicBezTo>
                  <a:cubicBezTo>
                    <a:pt x="2925" y="644"/>
                    <a:pt x="2925" y="644"/>
                    <a:pt x="2925" y="644"/>
                  </a:cubicBezTo>
                  <a:cubicBezTo>
                    <a:pt x="2983" y="615"/>
                    <a:pt x="3013" y="556"/>
                    <a:pt x="2983" y="527"/>
                  </a:cubicBezTo>
                  <a:close/>
                </a:path>
              </a:pathLst>
            </a:custGeom>
            <a:solidFill>
              <a:srgbClr val="505F8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Oval 23"/>
          <p:cNvSpPr/>
          <p:nvPr/>
        </p:nvSpPr>
        <p:spPr>
          <a:xfrm>
            <a:off x="4503147" y="2769642"/>
            <a:ext cx="631458" cy="6000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68580" bIns="68580" rtlCol="0" anchor="ctr"/>
          <a:lstStyle/>
          <a:p>
            <a:pPr algn="ctr"/>
            <a:endParaRPr lang="en-GB" sz="10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4540635" y="2825996"/>
            <a:ext cx="500195" cy="423698"/>
          </a:xfrm>
          <a:custGeom>
            <a:avLst/>
            <a:gdLst>
              <a:gd name="T0" fmla="*/ 1962 w 3925"/>
              <a:gd name="T1" fmla="*/ 687 h 4058"/>
              <a:gd name="T2" fmla="*/ 1771 w 3925"/>
              <a:gd name="T3" fmla="*/ 192 h 4058"/>
              <a:gd name="T4" fmla="*/ 2154 w 3925"/>
              <a:gd name="T5" fmla="*/ 192 h 4058"/>
              <a:gd name="T6" fmla="*/ 2345 w 3925"/>
              <a:gd name="T7" fmla="*/ 3547 h 4058"/>
              <a:gd name="T8" fmla="*/ 2090 w 3925"/>
              <a:gd name="T9" fmla="*/ 4058 h 4058"/>
              <a:gd name="T10" fmla="*/ 1579 w 3925"/>
              <a:gd name="T11" fmla="*/ 3802 h 4058"/>
              <a:gd name="T12" fmla="*/ 2345 w 3925"/>
              <a:gd name="T13" fmla="*/ 3547 h 4058"/>
              <a:gd name="T14" fmla="*/ 1579 w 3925"/>
              <a:gd name="T15" fmla="*/ 3163 h 4058"/>
              <a:gd name="T16" fmla="*/ 957 w 3925"/>
              <a:gd name="T17" fmla="*/ 1965 h 4058"/>
              <a:gd name="T18" fmla="*/ 2983 w 3925"/>
              <a:gd name="T19" fmla="*/ 1965 h 4058"/>
              <a:gd name="T20" fmla="*/ 2345 w 3925"/>
              <a:gd name="T21" fmla="*/ 3163 h 4058"/>
              <a:gd name="T22" fmla="*/ 1579 w 3925"/>
              <a:gd name="T23" fmla="*/ 3291 h 4058"/>
              <a:gd name="T24" fmla="*/ 3350 w 3925"/>
              <a:gd name="T25" fmla="*/ 847 h 4058"/>
              <a:gd name="T26" fmla="*/ 3079 w 3925"/>
              <a:gd name="T27" fmla="*/ 575 h 4058"/>
              <a:gd name="T28" fmla="*/ 2856 w 3925"/>
              <a:gd name="T29" fmla="*/ 1070 h 4058"/>
              <a:gd name="T30" fmla="*/ 3414 w 3925"/>
              <a:gd name="T31" fmla="*/ 2157 h 4058"/>
              <a:gd name="T32" fmla="*/ 3414 w 3925"/>
              <a:gd name="T33" fmla="*/ 1773 h 4058"/>
              <a:gd name="T34" fmla="*/ 3925 w 3925"/>
              <a:gd name="T35" fmla="*/ 1965 h 4058"/>
              <a:gd name="T36" fmla="*/ 3414 w 3925"/>
              <a:gd name="T37" fmla="*/ 2157 h 4058"/>
              <a:gd name="T38" fmla="*/ 3079 w 3925"/>
              <a:gd name="T39" fmla="*/ 3355 h 4058"/>
              <a:gd name="T40" fmla="*/ 3350 w 3925"/>
              <a:gd name="T41" fmla="*/ 3083 h 4058"/>
              <a:gd name="T42" fmla="*/ 2856 w 3925"/>
              <a:gd name="T43" fmla="*/ 2860 h 4058"/>
              <a:gd name="T44" fmla="*/ 798 w 3925"/>
              <a:gd name="T45" fmla="*/ 2860 h 4058"/>
              <a:gd name="T46" fmla="*/ 574 w 3925"/>
              <a:gd name="T47" fmla="*/ 3355 h 4058"/>
              <a:gd name="T48" fmla="*/ 1069 w 3925"/>
              <a:gd name="T49" fmla="*/ 3131 h 4058"/>
              <a:gd name="T50" fmla="*/ 798 w 3925"/>
              <a:gd name="T51" fmla="*/ 2860 h 4058"/>
              <a:gd name="T52" fmla="*/ 702 w 3925"/>
              <a:gd name="T53" fmla="*/ 1965 h 4058"/>
              <a:gd name="T54" fmla="*/ 191 w 3925"/>
              <a:gd name="T55" fmla="*/ 2157 h 4058"/>
              <a:gd name="T56" fmla="*/ 191 w 3925"/>
              <a:gd name="T57" fmla="*/ 1773 h 4058"/>
              <a:gd name="T58" fmla="*/ 1069 w 3925"/>
              <a:gd name="T59" fmla="*/ 799 h 4058"/>
              <a:gd name="T60" fmla="*/ 574 w 3925"/>
              <a:gd name="T61" fmla="*/ 575 h 4058"/>
              <a:gd name="T62" fmla="*/ 798 w 3925"/>
              <a:gd name="T63" fmla="*/ 1070 h 4058"/>
              <a:gd name="T64" fmla="*/ 1069 w 3925"/>
              <a:gd name="T65" fmla="*/ 799 h 4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25" h="4058">
                <a:moveTo>
                  <a:pt x="2154" y="495"/>
                </a:moveTo>
                <a:cubicBezTo>
                  <a:pt x="2154" y="607"/>
                  <a:pt x="2074" y="687"/>
                  <a:pt x="1962" y="687"/>
                </a:cubicBezTo>
                <a:cubicBezTo>
                  <a:pt x="1851" y="687"/>
                  <a:pt x="1771" y="607"/>
                  <a:pt x="1771" y="495"/>
                </a:cubicBezTo>
                <a:cubicBezTo>
                  <a:pt x="1771" y="192"/>
                  <a:pt x="1771" y="192"/>
                  <a:pt x="1771" y="192"/>
                </a:cubicBezTo>
                <a:cubicBezTo>
                  <a:pt x="1771" y="80"/>
                  <a:pt x="1851" y="0"/>
                  <a:pt x="1962" y="0"/>
                </a:cubicBezTo>
                <a:cubicBezTo>
                  <a:pt x="2074" y="0"/>
                  <a:pt x="2154" y="80"/>
                  <a:pt x="2154" y="192"/>
                </a:cubicBezTo>
                <a:cubicBezTo>
                  <a:pt x="2154" y="495"/>
                  <a:pt x="2154" y="495"/>
                  <a:pt x="2154" y="495"/>
                </a:cubicBezTo>
                <a:close/>
                <a:moveTo>
                  <a:pt x="2345" y="3547"/>
                </a:moveTo>
                <a:cubicBezTo>
                  <a:pt x="2345" y="3802"/>
                  <a:pt x="2345" y="3802"/>
                  <a:pt x="2345" y="3802"/>
                </a:cubicBezTo>
                <a:cubicBezTo>
                  <a:pt x="2345" y="3946"/>
                  <a:pt x="2234" y="4058"/>
                  <a:pt x="2090" y="4058"/>
                </a:cubicBezTo>
                <a:cubicBezTo>
                  <a:pt x="1835" y="4058"/>
                  <a:pt x="1835" y="4058"/>
                  <a:pt x="1835" y="4058"/>
                </a:cubicBezTo>
                <a:cubicBezTo>
                  <a:pt x="1691" y="4058"/>
                  <a:pt x="1579" y="3946"/>
                  <a:pt x="1579" y="3802"/>
                </a:cubicBezTo>
                <a:cubicBezTo>
                  <a:pt x="1579" y="3547"/>
                  <a:pt x="1579" y="3547"/>
                  <a:pt x="1579" y="3547"/>
                </a:cubicBezTo>
                <a:cubicBezTo>
                  <a:pt x="2345" y="3547"/>
                  <a:pt x="2345" y="3547"/>
                  <a:pt x="2345" y="3547"/>
                </a:cubicBezTo>
                <a:close/>
                <a:moveTo>
                  <a:pt x="1579" y="3291"/>
                </a:moveTo>
                <a:cubicBezTo>
                  <a:pt x="1579" y="3163"/>
                  <a:pt x="1579" y="3163"/>
                  <a:pt x="1579" y="3163"/>
                </a:cubicBezTo>
                <a:cubicBezTo>
                  <a:pt x="1579" y="2876"/>
                  <a:pt x="1276" y="2748"/>
                  <a:pt x="1133" y="2540"/>
                </a:cubicBezTo>
                <a:cubicBezTo>
                  <a:pt x="1021" y="2365"/>
                  <a:pt x="957" y="2173"/>
                  <a:pt x="957" y="1965"/>
                </a:cubicBezTo>
                <a:cubicBezTo>
                  <a:pt x="957" y="1406"/>
                  <a:pt x="1404" y="942"/>
                  <a:pt x="1962" y="942"/>
                </a:cubicBezTo>
                <a:cubicBezTo>
                  <a:pt x="2521" y="942"/>
                  <a:pt x="2983" y="1406"/>
                  <a:pt x="2983" y="1965"/>
                </a:cubicBezTo>
                <a:cubicBezTo>
                  <a:pt x="2983" y="2173"/>
                  <a:pt x="2920" y="2365"/>
                  <a:pt x="2792" y="2540"/>
                </a:cubicBezTo>
                <a:cubicBezTo>
                  <a:pt x="2648" y="2748"/>
                  <a:pt x="2345" y="2876"/>
                  <a:pt x="2345" y="3163"/>
                </a:cubicBezTo>
                <a:cubicBezTo>
                  <a:pt x="2345" y="3291"/>
                  <a:pt x="2345" y="3291"/>
                  <a:pt x="2345" y="3291"/>
                </a:cubicBezTo>
                <a:cubicBezTo>
                  <a:pt x="1579" y="3291"/>
                  <a:pt x="1579" y="3291"/>
                  <a:pt x="1579" y="3291"/>
                </a:cubicBezTo>
                <a:close/>
                <a:moveTo>
                  <a:pt x="3127" y="1070"/>
                </a:moveTo>
                <a:cubicBezTo>
                  <a:pt x="3350" y="847"/>
                  <a:pt x="3350" y="847"/>
                  <a:pt x="3350" y="847"/>
                </a:cubicBezTo>
                <a:cubicBezTo>
                  <a:pt x="3430" y="767"/>
                  <a:pt x="3430" y="639"/>
                  <a:pt x="3350" y="575"/>
                </a:cubicBezTo>
                <a:cubicBezTo>
                  <a:pt x="3287" y="495"/>
                  <a:pt x="3159" y="495"/>
                  <a:pt x="3079" y="575"/>
                </a:cubicBezTo>
                <a:cubicBezTo>
                  <a:pt x="2856" y="799"/>
                  <a:pt x="2856" y="799"/>
                  <a:pt x="2856" y="799"/>
                </a:cubicBezTo>
                <a:cubicBezTo>
                  <a:pt x="2792" y="863"/>
                  <a:pt x="2792" y="990"/>
                  <a:pt x="2856" y="1070"/>
                </a:cubicBezTo>
                <a:cubicBezTo>
                  <a:pt x="2936" y="1134"/>
                  <a:pt x="3047" y="1134"/>
                  <a:pt x="3127" y="1070"/>
                </a:cubicBezTo>
                <a:close/>
                <a:moveTo>
                  <a:pt x="3414" y="2157"/>
                </a:moveTo>
                <a:cubicBezTo>
                  <a:pt x="3319" y="2157"/>
                  <a:pt x="3239" y="2061"/>
                  <a:pt x="3239" y="1965"/>
                </a:cubicBezTo>
                <a:cubicBezTo>
                  <a:pt x="3239" y="1853"/>
                  <a:pt x="3319" y="1773"/>
                  <a:pt x="3414" y="1773"/>
                </a:cubicBezTo>
                <a:cubicBezTo>
                  <a:pt x="3733" y="1773"/>
                  <a:pt x="3733" y="1773"/>
                  <a:pt x="3733" y="1773"/>
                </a:cubicBezTo>
                <a:cubicBezTo>
                  <a:pt x="3845" y="1773"/>
                  <a:pt x="3925" y="1853"/>
                  <a:pt x="3925" y="1965"/>
                </a:cubicBezTo>
                <a:cubicBezTo>
                  <a:pt x="3925" y="2061"/>
                  <a:pt x="3845" y="2157"/>
                  <a:pt x="3733" y="2157"/>
                </a:cubicBezTo>
                <a:cubicBezTo>
                  <a:pt x="3414" y="2157"/>
                  <a:pt x="3414" y="2157"/>
                  <a:pt x="3414" y="2157"/>
                </a:cubicBezTo>
                <a:close/>
                <a:moveTo>
                  <a:pt x="2856" y="3131"/>
                </a:moveTo>
                <a:cubicBezTo>
                  <a:pt x="3079" y="3355"/>
                  <a:pt x="3079" y="3355"/>
                  <a:pt x="3079" y="3355"/>
                </a:cubicBezTo>
                <a:cubicBezTo>
                  <a:pt x="3159" y="3419"/>
                  <a:pt x="3287" y="3419"/>
                  <a:pt x="3350" y="3355"/>
                </a:cubicBezTo>
                <a:cubicBezTo>
                  <a:pt x="3430" y="3275"/>
                  <a:pt x="3430" y="3163"/>
                  <a:pt x="3350" y="3083"/>
                </a:cubicBezTo>
                <a:cubicBezTo>
                  <a:pt x="3127" y="2860"/>
                  <a:pt x="3127" y="2860"/>
                  <a:pt x="3127" y="2860"/>
                </a:cubicBezTo>
                <a:cubicBezTo>
                  <a:pt x="3047" y="2780"/>
                  <a:pt x="2936" y="2780"/>
                  <a:pt x="2856" y="2860"/>
                </a:cubicBezTo>
                <a:cubicBezTo>
                  <a:pt x="2792" y="2940"/>
                  <a:pt x="2792" y="3052"/>
                  <a:pt x="2856" y="3131"/>
                </a:cubicBezTo>
                <a:close/>
                <a:moveTo>
                  <a:pt x="798" y="2860"/>
                </a:moveTo>
                <a:cubicBezTo>
                  <a:pt x="574" y="3083"/>
                  <a:pt x="574" y="3083"/>
                  <a:pt x="574" y="3083"/>
                </a:cubicBezTo>
                <a:cubicBezTo>
                  <a:pt x="494" y="3163"/>
                  <a:pt x="494" y="3275"/>
                  <a:pt x="574" y="3355"/>
                </a:cubicBezTo>
                <a:cubicBezTo>
                  <a:pt x="654" y="3419"/>
                  <a:pt x="766" y="3419"/>
                  <a:pt x="845" y="3355"/>
                </a:cubicBezTo>
                <a:cubicBezTo>
                  <a:pt x="1069" y="3131"/>
                  <a:pt x="1069" y="3131"/>
                  <a:pt x="1069" y="3131"/>
                </a:cubicBezTo>
                <a:cubicBezTo>
                  <a:pt x="1149" y="3052"/>
                  <a:pt x="1149" y="2940"/>
                  <a:pt x="1069" y="2860"/>
                </a:cubicBezTo>
                <a:cubicBezTo>
                  <a:pt x="989" y="2780"/>
                  <a:pt x="877" y="2780"/>
                  <a:pt x="798" y="2860"/>
                </a:cubicBezTo>
                <a:close/>
                <a:moveTo>
                  <a:pt x="510" y="1773"/>
                </a:moveTo>
                <a:cubicBezTo>
                  <a:pt x="606" y="1773"/>
                  <a:pt x="702" y="1853"/>
                  <a:pt x="702" y="1965"/>
                </a:cubicBezTo>
                <a:cubicBezTo>
                  <a:pt x="702" y="2061"/>
                  <a:pt x="606" y="2157"/>
                  <a:pt x="510" y="2157"/>
                </a:cubicBezTo>
                <a:cubicBezTo>
                  <a:pt x="191" y="2157"/>
                  <a:pt x="191" y="2157"/>
                  <a:pt x="191" y="2157"/>
                </a:cubicBezTo>
                <a:cubicBezTo>
                  <a:pt x="80" y="2157"/>
                  <a:pt x="0" y="2061"/>
                  <a:pt x="0" y="1965"/>
                </a:cubicBezTo>
                <a:cubicBezTo>
                  <a:pt x="0" y="1853"/>
                  <a:pt x="80" y="1773"/>
                  <a:pt x="191" y="1773"/>
                </a:cubicBezTo>
                <a:cubicBezTo>
                  <a:pt x="510" y="1773"/>
                  <a:pt x="510" y="1773"/>
                  <a:pt x="510" y="1773"/>
                </a:cubicBezTo>
                <a:close/>
                <a:moveTo>
                  <a:pt x="1069" y="799"/>
                </a:moveTo>
                <a:cubicBezTo>
                  <a:pt x="845" y="575"/>
                  <a:pt x="845" y="575"/>
                  <a:pt x="845" y="575"/>
                </a:cubicBezTo>
                <a:cubicBezTo>
                  <a:pt x="766" y="495"/>
                  <a:pt x="654" y="495"/>
                  <a:pt x="574" y="575"/>
                </a:cubicBezTo>
                <a:cubicBezTo>
                  <a:pt x="494" y="639"/>
                  <a:pt x="494" y="767"/>
                  <a:pt x="574" y="847"/>
                </a:cubicBezTo>
                <a:cubicBezTo>
                  <a:pt x="798" y="1070"/>
                  <a:pt x="798" y="1070"/>
                  <a:pt x="798" y="1070"/>
                </a:cubicBezTo>
                <a:cubicBezTo>
                  <a:pt x="877" y="1134"/>
                  <a:pt x="989" y="1134"/>
                  <a:pt x="1069" y="1070"/>
                </a:cubicBezTo>
                <a:cubicBezTo>
                  <a:pt x="1149" y="990"/>
                  <a:pt x="1149" y="863"/>
                  <a:pt x="1069" y="79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1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1392</Words>
  <Application>Microsoft Office PowerPoint</Application>
  <PresentationFormat>Affichage à l'écran (16:9)</PresentationFormat>
  <Paragraphs>183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Custom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MILLET Philippe SCE</cp:lastModifiedBy>
  <cp:revision>59</cp:revision>
  <dcterms:created xsi:type="dcterms:W3CDTF">2017-04-19T13:29:26Z</dcterms:created>
  <dcterms:modified xsi:type="dcterms:W3CDTF">2017-05-12T16:18:06Z</dcterms:modified>
</cp:coreProperties>
</file>